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Default Extension="png" ContentType="image/png"/>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Default Extension="jpeg" ContentType="image/jpeg"/>
  <Override PartName="/ppt/slideLayouts/slideLayout54.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Default Extension="wmf" ContentType="image/x-wmf"/>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5" r:id="rId1"/>
    <p:sldMasterId id="2147483921" r:id="rId2"/>
    <p:sldMasterId id="2147483961" r:id="rId3"/>
    <p:sldMasterId id="2147483974" r:id="rId4"/>
    <p:sldMasterId id="2147483987" r:id="rId5"/>
  </p:sldMasterIdLst>
  <p:notesMasterIdLst>
    <p:notesMasterId r:id="rId34"/>
  </p:notesMasterIdLst>
  <p:handoutMasterIdLst>
    <p:handoutMasterId r:id="rId35"/>
  </p:handoutMasterIdLst>
  <p:sldIdLst>
    <p:sldId id="256" r:id="rId6"/>
    <p:sldId id="414" r:id="rId7"/>
    <p:sldId id="304" r:id="rId8"/>
    <p:sldId id="305" r:id="rId9"/>
    <p:sldId id="491" r:id="rId10"/>
    <p:sldId id="310" r:id="rId11"/>
    <p:sldId id="483" r:id="rId12"/>
    <p:sldId id="485" r:id="rId13"/>
    <p:sldId id="425" r:id="rId14"/>
    <p:sldId id="428" r:id="rId15"/>
    <p:sldId id="436" r:id="rId16"/>
    <p:sldId id="435" r:id="rId17"/>
    <p:sldId id="330" r:id="rId18"/>
    <p:sldId id="345" r:id="rId19"/>
    <p:sldId id="429" r:id="rId20"/>
    <p:sldId id="328" r:id="rId21"/>
    <p:sldId id="333" r:id="rId22"/>
    <p:sldId id="350" r:id="rId23"/>
    <p:sldId id="348" r:id="rId24"/>
    <p:sldId id="484" r:id="rId25"/>
    <p:sldId id="462" r:id="rId26"/>
    <p:sldId id="465" r:id="rId27"/>
    <p:sldId id="466" r:id="rId28"/>
    <p:sldId id="467" r:id="rId29"/>
    <p:sldId id="476" r:id="rId30"/>
    <p:sldId id="360" r:id="rId31"/>
    <p:sldId id="412" r:id="rId32"/>
    <p:sldId id="490" r:id="rId33"/>
  </p:sldIdLst>
  <p:sldSz cx="10287000" cy="6858000" type="35mm"/>
  <p:notesSz cx="6858000" cy="9144000"/>
  <p:defaultTextStyle>
    <a:defPPr>
      <a:defRPr lang="en-AU"/>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900"/>
    <a:srgbClr val="FFFF66"/>
    <a:srgbClr val="FF9933"/>
    <a:srgbClr val="009999"/>
    <a:srgbClr val="A11E8C"/>
    <a:srgbClr val="201E75"/>
    <a:srgbClr val="FFFF99"/>
    <a:srgbClr val="E7B7E4"/>
    <a:srgbClr val="F3ABB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21" autoAdjust="0"/>
    <p:restoredTop sz="94624" autoAdjust="0"/>
  </p:normalViewPr>
  <p:slideViewPr>
    <p:cSldViewPr>
      <p:cViewPr varScale="1">
        <p:scale>
          <a:sx n="69" d="100"/>
          <a:sy n="69" d="100"/>
        </p:scale>
        <p:origin x="-1170" y="-102"/>
      </p:cViewPr>
      <p:guideLst>
        <p:guide orient="horz" pos="2160"/>
        <p:guide pos="3240"/>
      </p:guideLst>
    </p:cSldViewPr>
  </p:slideViewPr>
  <p:notesTextViewPr>
    <p:cViewPr>
      <p:scale>
        <a:sx n="1" d="1"/>
        <a:sy n="1" d="1"/>
      </p:scale>
      <p:origin x="0" y="0"/>
    </p:cViewPr>
  </p:notesTextViewPr>
  <p:sorterViewPr>
    <p:cViewPr>
      <p:scale>
        <a:sx n="90" d="100"/>
        <a:sy n="90" d="100"/>
      </p:scale>
      <p:origin x="0" y="31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notesMaster" Target="notesMasters/notes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5.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DBB2694-CEA9-41F8-8768-910CD69E724C}" type="datetimeFigureOut">
              <a:rPr lang="en-US" smtClean="0"/>
              <a:pPr/>
              <a:t>8/2/2015</a:t>
            </a:fld>
            <a:endParaRPr lang="en-AU"/>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71B93F8-73AB-41BA-B12E-4CEC0846FC94}"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ea typeface="+mn-ea"/>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1B47562-449F-4F6A-8977-A7491169090B}" type="datetimeFigureOut">
              <a:rPr lang="en-US"/>
              <a:pPr>
                <a:defRPr/>
              </a:pPr>
              <a:t>8/2/2015</a:t>
            </a:fld>
            <a:endParaRPr lang="en-GB" dirty="0"/>
          </a:p>
        </p:txBody>
      </p:sp>
      <p:sp>
        <p:nvSpPr>
          <p:cNvPr id="4" name="Slide Image Placeholder 3"/>
          <p:cNvSpPr>
            <a:spLocks noGrp="1" noRot="1" noChangeAspect="1"/>
          </p:cNvSpPr>
          <p:nvPr>
            <p:ph type="sldImg" idx="2"/>
          </p:nvPr>
        </p:nvSpPr>
        <p:spPr>
          <a:xfrm>
            <a:off x="857250" y="685800"/>
            <a:ext cx="5143500" cy="3429000"/>
          </a:xfrm>
          <a:prstGeom prst="rect">
            <a:avLst/>
          </a:prstGeom>
          <a:noFill/>
          <a:ln w="12700">
            <a:solidFill>
              <a:prstClr val="black"/>
            </a:solidFill>
          </a:ln>
        </p:spPr>
        <p:txBody>
          <a:bodyPr vert="horz" lIns="91440" tIns="45720" rIns="91440" bIns="45720" rtlCol="0" anchor="ctr"/>
          <a:lstStyle/>
          <a:p>
            <a:pPr lvl="0"/>
            <a:endParaRPr lang="en-GB"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3AE00767-7A69-4EFC-BCBF-FD83C9A7826B}" type="slidenum">
              <a:rPr lang="en-GB"/>
              <a:pPr>
                <a:defRPr/>
              </a:pPr>
              <a:t>‹#›</a:t>
            </a:fld>
            <a:endParaRPr lang="en-GB" dirty="0"/>
          </a:p>
        </p:txBody>
      </p:sp>
    </p:spTree>
    <p:extLst>
      <p:ext uri="{BB962C8B-B14F-4D97-AF65-F5344CB8AC3E}">
        <p14:creationId xmlns:p14="http://schemas.microsoft.com/office/powerpoint/2010/main" xmlns="" val="167597854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57250" y="685800"/>
            <a:ext cx="5143500" cy="3429000"/>
          </a:xfrm>
        </p:spPr>
      </p:sp>
      <p:sp>
        <p:nvSpPr>
          <p:cNvPr id="3" name="Notes Placeholder 2"/>
          <p:cNvSpPr>
            <a:spLocks noGrp="1"/>
          </p:cNvSpPr>
          <p:nvPr>
            <p:ph type="body" idx="1"/>
          </p:nvPr>
        </p:nvSpPr>
        <p:spPr/>
        <p:txBody>
          <a:bodyPr/>
          <a:lstStyle/>
          <a:p>
            <a:r>
              <a:rPr lang="en-AU" dirty="0" smtClean="0"/>
              <a:t>Andrology Australia Education for GPs</a:t>
            </a:r>
          </a:p>
          <a:p>
            <a:r>
              <a:rPr lang="en-AU" dirty="0" smtClean="0"/>
              <a:t>Free online learning modules (RACGP and ACRRM accredited) register online to access</a:t>
            </a:r>
            <a:endParaRPr lang="en-AU" dirty="0"/>
          </a:p>
        </p:txBody>
      </p:sp>
      <p:sp>
        <p:nvSpPr>
          <p:cNvPr id="4" name="Slide Number Placeholder 3"/>
          <p:cNvSpPr>
            <a:spLocks noGrp="1"/>
          </p:cNvSpPr>
          <p:nvPr>
            <p:ph type="sldNum" sz="quarter" idx="10"/>
          </p:nvPr>
        </p:nvSpPr>
        <p:spPr/>
        <p:txBody>
          <a:bodyPr/>
          <a:lstStyle/>
          <a:p>
            <a:pPr algn="r" rtl="0"/>
            <a:fld id="{2F7874BA-7E8F-4AD1-A190-E3D558D7727C}" type="slidenum">
              <a:rPr lang="en-AU" sz="1200" kern="1200">
                <a:solidFill>
                  <a:prstClr val="black"/>
                </a:solidFill>
                <a:latin typeface="Calibri"/>
                <a:ea typeface="+mn-ea"/>
                <a:cs typeface="+mn-cs"/>
              </a:rPr>
              <a:pPr algn="r" rtl="0"/>
              <a:t>5</a:t>
            </a:fld>
            <a:endParaRPr lang="en-AU" sz="1200" kern="1200">
              <a:solidFill>
                <a:prstClr val="black"/>
              </a:solidFill>
              <a:latin typeface="Calibri"/>
              <a:ea typeface="+mn-ea"/>
              <a:cs typeface="+mn-cs"/>
            </a:endParaRPr>
          </a:p>
        </p:txBody>
      </p:sp>
    </p:spTree>
    <p:extLst>
      <p:ext uri="{BB962C8B-B14F-4D97-AF65-F5344CB8AC3E}">
        <p14:creationId xmlns="" xmlns:p14="http://schemas.microsoft.com/office/powerpoint/2010/main" val="42417802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w="9525"/>
        </p:spPr>
        <p:txBody>
          <a:bodyPr/>
          <a:lstStyle/>
          <a:p>
            <a:r>
              <a:rPr lang="en-AU" smtClean="0"/>
              <a:t>More than 3-fold increase (almost a 3.5-fold increase) in Te in men in the group who a CV event  (7.6nmol/L with approx increase of 478ng/dL = 16.6 nmol/l to 24.2nmo/L</a:t>
            </a:r>
          </a:p>
          <a:p>
            <a:endParaRPr lang="en-AU" smtClean="0"/>
          </a:p>
          <a:p>
            <a:r>
              <a:rPr lang="en-AU" smtClean="0"/>
              <a:t>219 = 7.6 nmol/L</a:t>
            </a:r>
          </a:p>
          <a:p>
            <a:r>
              <a:rPr lang="en-AU" smtClean="0"/>
              <a:t>256=8.9 nmol/L</a:t>
            </a:r>
          </a:p>
          <a:p>
            <a:endParaRPr lang="en-AU" smtClean="0"/>
          </a:p>
          <a:p>
            <a:endParaRPr lang="en-A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w="9525"/>
        </p:spPr>
        <p:txBody>
          <a:bodyPr/>
          <a:lstStyle/>
          <a:p>
            <a:r>
              <a:rPr lang="en-AU" smtClean="0"/>
              <a:t>175.5 ng/dL = 6.1 nmol/L</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Free Booklets, brochures and facts sheets for your patients and the community.</a:t>
            </a:r>
            <a:endParaRPr lang="en-AU" dirty="0"/>
          </a:p>
        </p:txBody>
      </p:sp>
      <p:sp>
        <p:nvSpPr>
          <p:cNvPr id="4" name="Slide Number Placeholder 3"/>
          <p:cNvSpPr>
            <a:spLocks noGrp="1"/>
          </p:cNvSpPr>
          <p:nvPr>
            <p:ph type="sldNum" sz="quarter" idx="10"/>
          </p:nvPr>
        </p:nvSpPr>
        <p:spPr/>
        <p:txBody>
          <a:bodyPr/>
          <a:lstStyle/>
          <a:p>
            <a:fld id="{2F7874BA-7E8F-4AD1-A190-E3D558D7727C}" type="slidenum">
              <a:rPr lang="en-AU" smtClean="0"/>
              <a:pPr/>
              <a:t>28</a:t>
            </a:fld>
            <a:endParaRPr lang="en-AU"/>
          </a:p>
        </p:txBody>
      </p:sp>
    </p:spTree>
    <p:extLst>
      <p:ext uri="{BB962C8B-B14F-4D97-AF65-F5344CB8AC3E}">
        <p14:creationId xmlns="" xmlns:p14="http://schemas.microsoft.com/office/powerpoint/2010/main" val="24049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6146" name="Rectangle 2"/>
          <p:cNvSpPr>
            <a:spLocks noGrp="1" noRot="1" noChangeAspect="1" noChangeArrowheads="1" noTextEdit="1"/>
          </p:cNvSpPr>
          <p:nvPr>
            <p:ph type="sldImg"/>
          </p:nvPr>
        </p:nvSpPr>
        <p:spPr>
          <a:xfrm>
            <a:off x="857250" y="685800"/>
            <a:ext cx="5143500" cy="3429000"/>
          </a:xfrm>
          <a:ln/>
        </p:spPr>
      </p:sp>
      <p:sp>
        <p:nvSpPr>
          <p:cNvPr id="646147" name="Rectangle 3"/>
          <p:cNvSpPr>
            <a:spLocks noGrp="1" noChangeArrowheads="1"/>
          </p:cNvSpPr>
          <p:nvPr>
            <p:ph type="body" idx="1"/>
          </p:nvPr>
        </p:nvSpPr>
        <p:spPr/>
        <p:txBody>
          <a:bodyPr/>
          <a:lstStyle/>
          <a:p>
            <a:r>
              <a:rPr lang="en-US"/>
              <a:t>Te		Obese (%)	Non-obes (%)</a:t>
            </a:r>
          </a:p>
          <a:p>
            <a:r>
              <a:rPr lang="en-US"/>
              <a:t>&lt;8		12.1		0.8</a:t>
            </a:r>
          </a:p>
          <a:p>
            <a:r>
              <a:rPr lang="en-US"/>
              <a:t>8-9.9		15.2		5.6</a:t>
            </a:r>
          </a:p>
          <a:p>
            <a:r>
              <a:rPr lang="en-US"/>
              <a:t>10-11.9	17.2		21.8</a:t>
            </a:r>
          </a:p>
          <a:p>
            <a:r>
              <a:rPr lang="en-US"/>
              <a:t>12-14.9	29.3		29.8</a:t>
            </a:r>
          </a:p>
          <a:p>
            <a:r>
              <a:rPr lang="en-US"/>
              <a:t>³15		26.3		41.9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Text Box 1"/>
          <p:cNvSpPr txBox="1">
            <a:spLocks noChangeArrowheads="1"/>
          </p:cNvSpPr>
          <p:nvPr/>
        </p:nvSpPr>
        <p:spPr bwMode="auto">
          <a:xfrm>
            <a:off x="1401306" y="914401"/>
            <a:ext cx="4053776" cy="3134458"/>
          </a:xfrm>
          <a:prstGeom prst="rect">
            <a:avLst/>
          </a:prstGeom>
          <a:solidFill>
            <a:srgbClr val="FFFFFF"/>
          </a:solidFill>
          <a:ln w="9525">
            <a:solidFill>
              <a:srgbClr val="000000"/>
            </a:solidFill>
            <a:miter lim="800000"/>
            <a:headEnd/>
            <a:tailEnd/>
          </a:ln>
          <a:effectLst/>
        </p:spPr>
        <p:txBody>
          <a:bodyPr wrap="none" lIns="85378" tIns="42689" rIns="85378" bIns="42689" anchor="ctr"/>
          <a:lstStyle/>
          <a:p>
            <a:pPr algn="l" rtl="0" eaLnBrk="0" fontAlgn="base" hangingPunct="0">
              <a:spcBef>
                <a:spcPct val="20000"/>
              </a:spcBef>
              <a:spcAft>
                <a:spcPct val="0"/>
              </a:spcAft>
              <a:buClr>
                <a:srgbClr val="2AC0FF"/>
              </a:buClr>
              <a:buSzPct val="75000"/>
              <a:buFont typeface="Monotype Sorts"/>
              <a:buChar char="l"/>
            </a:pPr>
            <a:endParaRPr lang="en-US" sz="2800" b="1" kern="1200">
              <a:solidFill>
                <a:prstClr val="black"/>
              </a:solidFill>
              <a:latin typeface="Arial" pitchFamily="34" charset="0"/>
              <a:ea typeface="+mn-ea"/>
              <a:cs typeface="+mn-cs"/>
            </a:endParaRPr>
          </a:p>
        </p:txBody>
      </p:sp>
      <p:sp>
        <p:nvSpPr>
          <p:cNvPr id="62467" name="Text Box 2"/>
          <p:cNvSpPr>
            <a:spLocks noGrp="1" noChangeArrowheads="1"/>
          </p:cNvSpPr>
          <p:nvPr>
            <p:ph type="body"/>
          </p:nvPr>
        </p:nvSpPr>
        <p:spPr>
          <a:xfrm>
            <a:off x="1046136" y="4352193"/>
            <a:ext cx="4770573" cy="3478823"/>
          </a:xfrm>
          <a:noFill/>
        </p:spPr>
        <p:txBody>
          <a:bodyPr lIns="0" tIns="0" rIns="0" bIns="0"/>
          <a:lstStyle/>
          <a:p>
            <a:pPr marL="85725" indent="-85725" eaLnBrk="1">
              <a:lnSpc>
                <a:spcPct val="93000"/>
              </a:lnSpc>
              <a:spcBef>
                <a:spcPct val="0"/>
              </a:spcBef>
              <a:buSzPct val="45000"/>
              <a:buFont typeface="Wingdings" pitchFamily="2" charset="2"/>
              <a:buNone/>
              <a:tabLst>
                <a:tab pos="723900" algn="l"/>
                <a:tab pos="1447800" algn="l"/>
                <a:tab pos="2171700" algn="l"/>
                <a:tab pos="2895600" algn="l"/>
                <a:tab pos="3619500" algn="l"/>
                <a:tab pos="4343400" algn="l"/>
                <a:tab pos="5067300" algn="l"/>
              </a:tabLst>
            </a:pPr>
            <a:r>
              <a:rPr lang="en-GB" smtClean="0">
                <a:solidFill>
                  <a:srgbClr val="000000"/>
                </a:solidFill>
                <a:latin typeface="Arial" pitchFamily="34" charset="0"/>
                <a:ea typeface="msgothic" charset="0"/>
                <a:cs typeface="msgothic" charset="0"/>
              </a:rPr>
              <a:t>Changes in health status can account for a substantial portion of longitudinal androgen decline. The estimated difference (12%) in T levels between subjects who are obese and those who are not is comparable to the decline (13%) observed over 10 yr of aging among subjects whose BMI remained stable, so that “jumping the tracks” (thick line) is associated with a substantial additional decline in T concentrations. The underlying linear decrease in T among subjects with incident obesity (dotted line) is therefore accelerated beyond that observed in subjects whose obesity status is unchanged.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xfrm>
            <a:off x="857250" y="685800"/>
            <a:ext cx="5143500" cy="3429000"/>
          </a:xfrm>
          <a:ln/>
        </p:spPr>
      </p:sp>
      <p:sp>
        <p:nvSpPr>
          <p:cNvPr id="61443" name="Rectangle 3"/>
          <p:cNvSpPr>
            <a:spLocks noGrp="1" noChangeArrowheads="1"/>
          </p:cNvSpPr>
          <p:nvPr>
            <p:ph type="body" idx="1"/>
          </p:nvPr>
        </p:nvSpPr>
        <p:spPr>
          <a:noFill/>
        </p:spPr>
        <p:txBody>
          <a:bodyPr/>
          <a:lstStyle/>
          <a:p>
            <a:r>
              <a:rPr lang="en-US" smtClean="0">
                <a:latin typeface="Arial" pitchFamily="34" charset="0"/>
              </a:rPr>
              <a:t>MAILES</a:t>
            </a:r>
          </a:p>
          <a:p>
            <a:r>
              <a:rPr lang="en-US" smtClean="0">
                <a:latin typeface="Arial" pitchFamily="34" charset="0"/>
              </a:rPr>
              <a:t>Fall in Te if unmarried, depressed, CVD, obesity – baseline</a:t>
            </a:r>
          </a:p>
          <a:p>
            <a:r>
              <a:rPr lang="en-US" smtClean="0">
                <a:latin typeface="Arial" pitchFamily="34" charset="0"/>
              </a:rPr>
              <a:t>Weight gain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6386" name="Rectangle 2"/>
          <p:cNvSpPr>
            <a:spLocks noGrp="1" noRot="1" noChangeAspect="1" noChangeArrowheads="1" noTextEdit="1"/>
          </p:cNvSpPr>
          <p:nvPr>
            <p:ph type="sldImg"/>
          </p:nvPr>
        </p:nvSpPr>
        <p:spPr>
          <a:xfrm>
            <a:off x="857250" y="685800"/>
            <a:ext cx="5143500" cy="3429000"/>
          </a:xfrm>
          <a:ln/>
        </p:spPr>
      </p:sp>
      <p:sp>
        <p:nvSpPr>
          <p:cNvPr id="656387" name="Rectangle 3"/>
          <p:cNvSpPr>
            <a:spLocks noGrp="1" noChangeArrowheads="1"/>
          </p:cNvSpPr>
          <p:nvPr>
            <p:ph type="body" idx="1"/>
          </p:nvPr>
        </p:nvSpPr>
        <p:spPr/>
        <p:txBody>
          <a:bodyPr/>
          <a:lstStyle/>
          <a:p>
            <a:r>
              <a:rPr lang="en-US"/>
              <a:t>Gothenburg data - 13 ye follow up of cohort of 54 yr old men ie born in 1913.</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2" name="Rectangle 2"/>
          <p:cNvSpPr>
            <a:spLocks noGrp="1" noRot="1" noChangeAspect="1" noChangeArrowheads="1" noTextEdit="1"/>
          </p:cNvSpPr>
          <p:nvPr>
            <p:ph type="sldImg"/>
          </p:nvPr>
        </p:nvSpPr>
        <p:spPr>
          <a:xfrm>
            <a:off x="857250" y="685800"/>
            <a:ext cx="5143500" cy="3429000"/>
          </a:xfrm>
          <a:ln/>
        </p:spPr>
      </p:sp>
      <p:sp>
        <p:nvSpPr>
          <p:cNvPr id="71168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6239" y="686421"/>
            <a:ext cx="5007123" cy="3427722"/>
          </a:xfrm>
        </p:spPr>
      </p:sp>
      <p:sp>
        <p:nvSpPr>
          <p:cNvPr id="3" name="Notes Placeholder 2"/>
          <p:cNvSpPr>
            <a:spLocks noGrp="1"/>
          </p:cNvSpPr>
          <p:nvPr>
            <p:ph type="body" idx="1"/>
          </p:nvPr>
        </p:nvSpPr>
        <p:spPr/>
        <p:txBody>
          <a:bodyPr>
            <a:normAutofit/>
          </a:bodyPr>
          <a:lstStyle/>
          <a:p>
            <a:r>
              <a:rPr lang="en-AU" dirty="0" smtClean="0"/>
              <a:t>Please</a:t>
            </a:r>
            <a:r>
              <a:rPr lang="en-AU" baseline="0" dirty="0" smtClean="0"/>
              <a:t> enter your local site contact details in the </a:t>
            </a:r>
            <a:r>
              <a:rPr lang="en-AU" baseline="0" smtClean="0"/>
              <a:t>space provided.</a:t>
            </a:r>
            <a:endParaRPr lang="en-AU" dirty="0"/>
          </a:p>
        </p:txBody>
      </p:sp>
      <p:sp>
        <p:nvSpPr>
          <p:cNvPr id="4" name="Slide Number Placeholder 3"/>
          <p:cNvSpPr>
            <a:spLocks noGrp="1"/>
          </p:cNvSpPr>
          <p:nvPr>
            <p:ph type="sldNum" sz="quarter" idx="10"/>
          </p:nvPr>
        </p:nvSpPr>
        <p:spPr/>
        <p:txBody>
          <a:bodyPr/>
          <a:lstStyle/>
          <a:p>
            <a:pPr algn="r" rtl="0"/>
            <a:fld id="{0D76F9FE-2505-44E5-AFBF-2B76A5B82DA3}" type="slidenum">
              <a:rPr lang="en-AU" sz="1200" kern="1200">
                <a:solidFill>
                  <a:prstClr val="black"/>
                </a:solidFill>
                <a:latin typeface="Calibri"/>
                <a:ea typeface="+mn-ea"/>
                <a:cs typeface="+mn-cs"/>
              </a:rPr>
              <a:pPr algn="r" rtl="0"/>
              <a:t>20</a:t>
            </a:fld>
            <a:endParaRPr lang="en-AU" sz="1200" kern="1200">
              <a:solidFill>
                <a:prstClr val="black"/>
              </a:solidFill>
              <a:latin typeface="Calibri"/>
              <a:ea typeface="+mn-ea"/>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a:noFill/>
          <a:ln w="9525"/>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w="9525"/>
        </p:spPr>
        <p:txBody>
          <a:bodyPr/>
          <a:lstStyle/>
          <a:p>
            <a:r>
              <a:rPr lang="en-AU" smtClean="0"/>
              <a:t>175.5 ng/dL = 6.1 nmol/L</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4.xml"/><Relationship Id="rId4"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525" y="2130442"/>
            <a:ext cx="8743950" cy="1470025"/>
          </a:xfrm>
          <a:prstGeom prst="rect">
            <a:avLst/>
          </a:prstGeom>
        </p:spPr>
        <p:txBody>
          <a:bodyPr/>
          <a:lstStyle/>
          <a:p>
            <a:r>
              <a:rPr lang="en-US" smtClean="0"/>
              <a:t>Click to edit Master title style</a:t>
            </a:r>
            <a:endParaRPr lang="en-AU"/>
          </a:p>
        </p:txBody>
      </p:sp>
      <p:sp>
        <p:nvSpPr>
          <p:cNvPr id="3" name="Subtitle 2"/>
          <p:cNvSpPr>
            <a:spLocks noGrp="1"/>
          </p:cNvSpPr>
          <p:nvPr>
            <p:ph type="subTitle" idx="1"/>
          </p:nvPr>
        </p:nvSpPr>
        <p:spPr>
          <a:xfrm>
            <a:off x="1543050" y="3886200"/>
            <a:ext cx="72009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a:xfrm>
            <a:off x="514350" y="1600206"/>
            <a:ext cx="92583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8075" y="274655"/>
            <a:ext cx="2314575" cy="5851525"/>
          </a:xfrm>
          <a:prstGeom prst="rect">
            <a:avLst/>
          </a:prstGeo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514350" y="274655"/>
            <a:ext cx="6772275"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525" y="2130429"/>
            <a:ext cx="874395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543050" y="3886200"/>
            <a:ext cx="72009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6CE21BC5-38D5-4661-9E8F-C6BA51640C43}"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D746C4D4-0454-46A2-95BD-77C1E2FEF358}"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4"/>
            <a:ext cx="874395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812800" y="2906713"/>
            <a:ext cx="874395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EAF30A9A-A638-487C-8746-B3E32660B33F}"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771527" y="19812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219703" y="1981200"/>
            <a:ext cx="4295775"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7"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A8E05203-FD7C-4273-A0FF-8BD3FB296830}"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514350" y="1535113"/>
            <a:ext cx="4545014"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4"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5226050" y="1535113"/>
            <a:ext cx="4546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8"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9"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99E986D2-EB23-49CB-8197-4112108B08EE}"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4"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5"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F403EEEB-2556-49D0-AEDB-647A5305D636}"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3"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4"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8A4EA6D8-BD90-4823-AD44-B972A719B682}"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2" y="273050"/>
            <a:ext cx="3384550"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4022725" y="273054"/>
            <a:ext cx="5749925"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514352" y="1435103"/>
            <a:ext cx="338455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7"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DA3C1A5A-0759-433D-936A-D38AF2F8A75E}"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p>
            <a:r>
              <a:rPr lang="en-US" smtClean="0"/>
              <a:t>Click to edit Master title style</a:t>
            </a:r>
            <a:endParaRPr lang="en-AU"/>
          </a:p>
        </p:txBody>
      </p:sp>
      <p:sp>
        <p:nvSpPr>
          <p:cNvPr id="3" name="Content Placeholder 2"/>
          <p:cNvSpPr>
            <a:spLocks noGrp="1"/>
          </p:cNvSpPr>
          <p:nvPr>
            <p:ph idx="1"/>
          </p:nvPr>
        </p:nvSpPr>
        <p:spPr>
          <a:xfrm>
            <a:off x="514350" y="1600206"/>
            <a:ext cx="92583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2016125"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2016125"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7"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1EA4D67B-503D-4A63-AFE8-E761E9B09308}"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1AC7D727-F350-4E6D-A633-C8CCBD7E2DD5}"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29488" y="609600"/>
            <a:ext cx="2185988" cy="54864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771525" y="609600"/>
            <a:ext cx="6405563"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6693E2E7-4075-407D-B673-E973A1FB7489}"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771525" y="609600"/>
            <a:ext cx="8743950" cy="1143000"/>
          </a:xfrm>
        </p:spPr>
        <p:txBody>
          <a:bodyPr/>
          <a:lstStyle/>
          <a:p>
            <a:r>
              <a:rPr lang="en-US" smtClean="0"/>
              <a:t>Click to edit Master title style</a:t>
            </a:r>
            <a:endParaRPr lang="en-AU"/>
          </a:p>
        </p:txBody>
      </p:sp>
      <p:sp>
        <p:nvSpPr>
          <p:cNvPr id="3" name="Chart Placeholder 2"/>
          <p:cNvSpPr>
            <a:spLocks noGrp="1"/>
          </p:cNvSpPr>
          <p:nvPr>
            <p:ph type="chart" idx="1"/>
          </p:nvPr>
        </p:nvSpPr>
        <p:spPr>
          <a:xfrm>
            <a:off x="771525" y="1981200"/>
            <a:ext cx="8743950" cy="4114800"/>
          </a:xfrm>
        </p:spPr>
        <p:txBody>
          <a:bodyPr/>
          <a:lstStyle/>
          <a:p>
            <a:pPr lvl="0"/>
            <a:endParaRPr lang="en-AU" noProof="0" smtClean="0"/>
          </a:p>
        </p:txBody>
      </p:sp>
      <p:sp>
        <p:nvSpPr>
          <p:cNvPr id="4" name="Rectangle 4"/>
          <p:cNvSpPr>
            <a:spLocks noGrp="1" noChangeArrowheads="1"/>
          </p:cNvSpPr>
          <p:nvPr>
            <p:ph type="dt" sz="half" idx="10"/>
          </p:nvPr>
        </p:nvSpPr>
        <p:spPr>
          <a:ln/>
        </p:spPr>
        <p:txBody>
          <a:bodyPr/>
          <a:lstStyle>
            <a:lvl1pPr>
              <a:defRPr/>
            </a:lvl1pPr>
          </a:lstStyle>
          <a:p>
            <a:pPr algn="l"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algn="ctr" rtl="0" eaLnBrk="0" fontAlgn="base" hangingPunct="0">
              <a:spcBef>
                <a:spcPct val="0"/>
              </a:spcBef>
              <a:spcAft>
                <a:spcPct val="0"/>
              </a:spcAft>
              <a:defRPr/>
            </a:pPr>
            <a:endParaRPr lang="en-US" sz="1400" kern="1200">
              <a:solidFill>
                <a:srgbClr val="FFFFFF"/>
              </a:solidFill>
              <a:latin typeface="Times New Roman" pitchFamily="18" charset="0"/>
              <a:ea typeface="+mn-ea"/>
              <a:cs typeface="+mn-cs"/>
            </a:endParaRPr>
          </a:p>
        </p:txBody>
      </p:sp>
      <p:sp>
        <p:nvSpPr>
          <p:cNvPr id="6" name="Rectangle 6"/>
          <p:cNvSpPr>
            <a:spLocks noGrp="1" noChangeArrowheads="1"/>
          </p:cNvSpPr>
          <p:nvPr>
            <p:ph type="sldNum" sz="quarter" idx="12"/>
          </p:nvPr>
        </p:nvSpPr>
        <p:spPr>
          <a:ln/>
        </p:spPr>
        <p:txBody>
          <a:bodyPr/>
          <a:lstStyle>
            <a:lvl1pPr>
              <a:defRPr/>
            </a:lvl1pPr>
          </a:lstStyle>
          <a:p>
            <a:pPr algn="r" rtl="0" eaLnBrk="0" fontAlgn="base" hangingPunct="0">
              <a:spcBef>
                <a:spcPct val="0"/>
              </a:spcBef>
              <a:spcAft>
                <a:spcPct val="0"/>
              </a:spcAft>
              <a:defRPr/>
            </a:pPr>
            <a:fld id="{773FF862-09DB-4182-A2DC-293A3F2458AF}" type="slidenum">
              <a:rPr lang="en-US" sz="1400" kern="1200">
                <a:solidFill>
                  <a:srgbClr val="FFFFFF"/>
                </a:solidFill>
                <a:latin typeface="Times New Roman" pitchFamily="18" charset="0"/>
                <a:ea typeface="+mn-ea"/>
                <a:cs typeface="+mn-cs"/>
              </a:rPr>
              <a:pPr algn="r" rtl="0" eaLnBrk="0" fontAlgn="base" hangingPunct="0">
                <a:spcBef>
                  <a:spcPct val="0"/>
                </a:spcBef>
                <a:spcAft>
                  <a:spcPct val="0"/>
                </a:spcAft>
                <a:defRPr/>
              </a:pPr>
              <a:t>‹#›</a:t>
            </a:fld>
            <a:endParaRPr lang="en-US" sz="1400" kern="1200">
              <a:solidFill>
                <a:srgbClr val="FFFFFF"/>
              </a:solidFill>
              <a:latin typeface="Times New Roman" pitchFamily="18" charset="0"/>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525" y="2130425"/>
            <a:ext cx="8743950" cy="1470025"/>
          </a:xfrm>
          <a:prstGeom prst="rect">
            <a:avLst/>
          </a:prstGeom>
        </p:spPr>
        <p:txBody>
          <a:bodyPr/>
          <a:lstStyle/>
          <a:p>
            <a:r>
              <a:rPr lang="en-US" smtClean="0"/>
              <a:t>Click to edit Master title style</a:t>
            </a:r>
            <a:endParaRPr lang="en-AU"/>
          </a:p>
        </p:txBody>
      </p:sp>
      <p:sp>
        <p:nvSpPr>
          <p:cNvPr id="3" name="Subtitle 2"/>
          <p:cNvSpPr>
            <a:spLocks noGrp="1"/>
          </p:cNvSpPr>
          <p:nvPr>
            <p:ph type="subTitle" idx="1"/>
          </p:nvPr>
        </p:nvSpPr>
        <p:spPr>
          <a:xfrm>
            <a:off x="1543050" y="3886200"/>
            <a:ext cx="72009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AU"/>
          </a:p>
        </p:txBody>
      </p:sp>
    </p:spTree>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p>
            <a:r>
              <a:rPr lang="en-US" smtClean="0"/>
              <a:t>Click to edit Master title style</a:t>
            </a:r>
            <a:endParaRPr lang="en-AU"/>
          </a:p>
        </p:txBody>
      </p:sp>
      <p:sp>
        <p:nvSpPr>
          <p:cNvPr id="3" name="Content Placeholder 2"/>
          <p:cNvSpPr>
            <a:spLocks noGrp="1"/>
          </p:cNvSpPr>
          <p:nvPr>
            <p:ph idx="1"/>
          </p:nvPr>
        </p:nvSpPr>
        <p:spPr>
          <a:xfrm>
            <a:off x="514350" y="1600200"/>
            <a:ext cx="92583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800" y="4406900"/>
            <a:ext cx="8743950" cy="1362075"/>
          </a:xfrm>
          <a:prstGeom prst="rect">
            <a:avLst/>
          </a:prstGeo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812800" y="2906713"/>
            <a:ext cx="874395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p>
            <a:r>
              <a:rPr lang="en-US" smtClean="0"/>
              <a:t>Click to edit Master title style</a:t>
            </a:r>
            <a:endParaRPr lang="en-AU"/>
          </a:p>
        </p:txBody>
      </p:sp>
      <p:sp>
        <p:nvSpPr>
          <p:cNvPr id="3" name="Content Placeholder 2"/>
          <p:cNvSpPr>
            <a:spLocks noGrp="1"/>
          </p:cNvSpPr>
          <p:nvPr>
            <p:ph sz="half" idx="1"/>
          </p:nvPr>
        </p:nvSpPr>
        <p:spPr>
          <a:xfrm>
            <a:off x="514350" y="1600200"/>
            <a:ext cx="455295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219700" y="1600200"/>
            <a:ext cx="455295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514350" y="1535113"/>
            <a:ext cx="4545013"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013"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5226050" y="1535113"/>
            <a:ext cx="4546600"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6050" y="2174875"/>
            <a:ext cx="4546600"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p>
            <a:r>
              <a:rPr lang="en-US" smtClean="0"/>
              <a:t>Click to edit Master title style</a:t>
            </a:r>
            <a:endParaRPr lang="en-A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602" y="4406917"/>
            <a:ext cx="8743950" cy="1362075"/>
          </a:xfrm>
          <a:prstGeom prst="rect">
            <a:avLst/>
          </a:prstGeo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812602" y="2906713"/>
            <a:ext cx="874395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3050"/>
            <a:ext cx="3384550" cy="1162050"/>
          </a:xfrm>
          <a:prstGeom prst="rect">
            <a:avLst/>
          </a:prstGeo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4022725" y="273050"/>
            <a:ext cx="5749925"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514350" y="1435100"/>
            <a:ext cx="3384550"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125" y="4800600"/>
            <a:ext cx="6172200" cy="566738"/>
          </a:xfrm>
          <a:prstGeom prst="rect">
            <a:avLst/>
          </a:prstGeo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2016125" y="612775"/>
            <a:ext cx="6172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2016125" y="5367338"/>
            <a:ext cx="6172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a:xfrm>
            <a:off x="514350" y="1600200"/>
            <a:ext cx="92583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8075" y="274638"/>
            <a:ext cx="2314575" cy="5851525"/>
          </a:xfrm>
          <a:prstGeom prst="rect">
            <a:avLst/>
          </a:prstGeo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514350" y="274638"/>
            <a:ext cx="6791325"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p>
            <a:r>
              <a:rPr lang="en-US" smtClean="0"/>
              <a:t>Click to edit Master title style</a:t>
            </a:r>
            <a:endParaRPr lang="en-AU"/>
          </a:p>
        </p:txBody>
      </p:sp>
      <p:sp>
        <p:nvSpPr>
          <p:cNvPr id="3" name="Chart Placeholder 2"/>
          <p:cNvSpPr>
            <a:spLocks noGrp="1"/>
          </p:cNvSpPr>
          <p:nvPr>
            <p:ph type="chart" idx="1"/>
          </p:nvPr>
        </p:nvSpPr>
        <p:spPr>
          <a:xfrm>
            <a:off x="514350" y="1600200"/>
            <a:ext cx="9258300" cy="4525963"/>
          </a:xfrm>
          <a:prstGeom prst="rect">
            <a:avLst/>
          </a:prstGeom>
        </p:spPr>
        <p:txBody>
          <a:bodyPr/>
          <a:lstStyle/>
          <a:p>
            <a:pPr lvl="0"/>
            <a:endParaRPr lang="en-AU" noProof="0" smtClean="0"/>
          </a:p>
        </p:txBody>
      </p:sp>
    </p:spTree>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T4DM logo.JPG"/>
          <p:cNvPicPr>
            <a:picLocks noChangeAspect="1"/>
          </p:cNvPicPr>
          <p:nvPr userDrawn="1"/>
        </p:nvPicPr>
        <p:blipFill>
          <a:blip r:embed="rId2" cstate="print"/>
          <a:stretch>
            <a:fillRect/>
          </a:stretch>
        </p:blipFill>
        <p:spPr>
          <a:xfrm>
            <a:off x="2330629" y="142852"/>
            <a:ext cx="5706110" cy="3787016"/>
          </a:xfrm>
          <a:prstGeom prst="rect">
            <a:avLst/>
          </a:prstGeom>
        </p:spPr>
      </p:pic>
      <p:sp>
        <p:nvSpPr>
          <p:cNvPr id="10" name="Rectangle 9"/>
          <p:cNvSpPr/>
          <p:nvPr userDrawn="1"/>
        </p:nvSpPr>
        <p:spPr>
          <a:xfrm>
            <a:off x="0" y="3857628"/>
            <a:ext cx="10287000" cy="2214578"/>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AU" kern="1200">
              <a:solidFill>
                <a:prstClr val="white"/>
              </a:solidFill>
              <a:latin typeface="Calibri"/>
              <a:ea typeface="+mn-ea"/>
              <a:cs typeface="+mn-cs"/>
            </a:endParaRPr>
          </a:p>
        </p:txBody>
      </p:sp>
      <p:sp>
        <p:nvSpPr>
          <p:cNvPr id="2" name="Title 1"/>
          <p:cNvSpPr>
            <a:spLocks noGrp="1"/>
          </p:cNvSpPr>
          <p:nvPr>
            <p:ph type="ctrTitle"/>
          </p:nvPr>
        </p:nvSpPr>
        <p:spPr>
          <a:xfrm>
            <a:off x="803642" y="4143381"/>
            <a:ext cx="8743950" cy="1684339"/>
          </a:xfrm>
        </p:spPr>
        <p:txBody>
          <a:bodyPr/>
          <a:lstStyle>
            <a:lvl1pPr>
              <a:defRPr>
                <a:solidFill>
                  <a:schemeClr val="bg1"/>
                </a:solidFill>
              </a:defRPr>
            </a:lvl1pPr>
          </a:lstStyle>
          <a:p>
            <a:r>
              <a:rPr lang="en-US" smtClean="0"/>
              <a:t>Click to edit Master title style</a:t>
            </a:r>
            <a:endParaRPr lang="en-AU" dirty="0"/>
          </a:p>
        </p:txBody>
      </p:sp>
      <p:pic>
        <p:nvPicPr>
          <p:cNvPr id="8" name="Picture 7" descr="ctc"/>
          <p:cNvPicPr/>
          <p:nvPr userDrawn="1"/>
        </p:nvPicPr>
        <p:blipFill>
          <a:blip r:embed="rId3" cstate="print"/>
          <a:srcRect/>
          <a:stretch>
            <a:fillRect/>
          </a:stretch>
        </p:blipFill>
        <p:spPr bwMode="auto">
          <a:xfrm>
            <a:off x="723274" y="6143644"/>
            <a:ext cx="723310" cy="500066"/>
          </a:xfrm>
          <a:prstGeom prst="rect">
            <a:avLst/>
          </a:prstGeom>
          <a:noFill/>
          <a:ln w="9525">
            <a:noFill/>
            <a:miter lim="800000"/>
            <a:headEnd/>
            <a:tailEnd/>
          </a:ln>
        </p:spPr>
      </p:pic>
      <p:sp>
        <p:nvSpPr>
          <p:cNvPr id="9" name="Date Placeholder 3"/>
          <p:cNvSpPr>
            <a:spLocks noGrp="1"/>
          </p:cNvSpPr>
          <p:nvPr>
            <p:ph type="dt" sz="half" idx="10"/>
          </p:nvPr>
        </p:nvSpPr>
        <p:spPr>
          <a:xfrm>
            <a:off x="1366216" y="6215083"/>
            <a:ext cx="4500594" cy="365125"/>
          </a:xfrm>
        </p:spPr>
        <p:txBody>
          <a:bodyPr/>
          <a:lstStyle/>
          <a:p>
            <a:pPr algn="l" rtl="0"/>
            <a:r>
              <a:rPr lang="en-US" sz="1200" kern="1200" dirty="0">
                <a:solidFill>
                  <a:prstClr val="black">
                    <a:tint val="75000"/>
                  </a:prstClr>
                </a:solidFill>
                <a:latin typeface="Calibri"/>
                <a:ea typeface="+mn-ea"/>
                <a:cs typeface="+mn-cs"/>
              </a:rPr>
              <a:t>NHMRC Clinical Trials Centre 11/04/2012</a:t>
            </a:r>
            <a:endParaRPr lang="en-AU" sz="1200" kern="1200" dirty="0">
              <a:solidFill>
                <a:prstClr val="black">
                  <a:tint val="75000"/>
                </a:prstClr>
              </a:solidFill>
              <a:latin typeface="Calibri"/>
              <a:ea typeface="+mn-ea"/>
              <a:cs typeface="+mn-cs"/>
            </a:endParaRPr>
          </a:p>
        </p:txBody>
      </p:sp>
      <p:pic>
        <p:nvPicPr>
          <p:cNvPr id="1026" name="Picture 3"/>
          <p:cNvPicPr>
            <a:picLocks noChangeAspect="1" noChangeArrowheads="1"/>
          </p:cNvPicPr>
          <p:nvPr userDrawn="1"/>
        </p:nvPicPr>
        <p:blipFill>
          <a:blip r:embed="rId4" cstate="print"/>
          <a:srcRect t="21387" b="22363"/>
          <a:stretch>
            <a:fillRect/>
          </a:stretch>
        </p:blipFill>
        <p:spPr bwMode="auto">
          <a:xfrm>
            <a:off x="8036739" y="6143644"/>
            <a:ext cx="2071688" cy="642942"/>
          </a:xfrm>
          <a:prstGeom prst="rect">
            <a:avLst/>
          </a:prstGeom>
          <a:noFill/>
          <a:ln w="9525">
            <a:noFill/>
            <a:miter lim="800000"/>
            <a:headEnd/>
            <a:tailEnd/>
          </a:ln>
        </p:spPr>
      </p:pic>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62538" y="285728"/>
            <a:ext cx="7715304" cy="1143008"/>
          </a:xfrm>
        </p:spPr>
        <p:txBody>
          <a:bodyPr/>
          <a:lstStyle>
            <a:lvl1pPr algn="l">
              <a:defRPr/>
            </a:lvl1pPr>
          </a:lstStyle>
          <a:p>
            <a:r>
              <a:rPr lang="en-US" dirty="0" smtClean="0"/>
              <a:t>Click to edit Master title style</a:t>
            </a:r>
            <a:endParaRPr lang="en-AU" dirty="0"/>
          </a:p>
        </p:txBody>
      </p:sp>
      <p:sp>
        <p:nvSpPr>
          <p:cNvPr id="3" name="Content Placeholder 2"/>
          <p:cNvSpPr>
            <a:spLocks noGrp="1"/>
          </p:cNvSpPr>
          <p:nvPr>
            <p:ph idx="1"/>
          </p:nvPr>
        </p:nvSpPr>
        <p:spPr>
          <a:xfrm>
            <a:off x="562538" y="2643182"/>
            <a:ext cx="9258300" cy="3429024"/>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pic>
        <p:nvPicPr>
          <p:cNvPr id="9" name="Picture 8" descr="T4DM logo.JPG"/>
          <p:cNvPicPr>
            <a:picLocks noChangeAspect="1"/>
          </p:cNvPicPr>
          <p:nvPr userDrawn="1"/>
        </p:nvPicPr>
        <p:blipFill>
          <a:blip r:embed="rId2" cstate="print"/>
          <a:stretch>
            <a:fillRect/>
          </a:stretch>
        </p:blipFill>
        <p:spPr>
          <a:xfrm>
            <a:off x="321436" y="5786455"/>
            <a:ext cx="1425177" cy="945859"/>
          </a:xfrm>
          <a:prstGeom prst="rect">
            <a:avLst/>
          </a:prstGeom>
        </p:spPr>
      </p:pic>
      <p:sp>
        <p:nvSpPr>
          <p:cNvPr id="10" name="Rectangle 9"/>
          <p:cNvSpPr/>
          <p:nvPr userDrawn="1"/>
        </p:nvSpPr>
        <p:spPr>
          <a:xfrm>
            <a:off x="0" y="1500174"/>
            <a:ext cx="10287000" cy="71438"/>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AU" kern="1200">
              <a:solidFill>
                <a:prstClr val="white"/>
              </a:solidFill>
              <a:latin typeface="Calibri"/>
              <a:ea typeface="+mn-ea"/>
              <a:cs typeface="+mn-cs"/>
            </a:endParaRPr>
          </a:p>
        </p:txBody>
      </p:sp>
      <p:pic>
        <p:nvPicPr>
          <p:cNvPr id="2050" name="Picture 3"/>
          <p:cNvPicPr>
            <a:picLocks noChangeAspect="1" noChangeArrowheads="1"/>
          </p:cNvPicPr>
          <p:nvPr userDrawn="1"/>
        </p:nvPicPr>
        <p:blipFill>
          <a:blip r:embed="rId3" cstate="print"/>
          <a:srcRect t="21387" b="22363"/>
          <a:stretch>
            <a:fillRect/>
          </a:stretch>
        </p:blipFill>
        <p:spPr bwMode="auto">
          <a:xfrm>
            <a:off x="8277842" y="6147032"/>
            <a:ext cx="1830584" cy="568116"/>
          </a:xfrm>
          <a:prstGeom prst="rect">
            <a:avLst/>
          </a:prstGeom>
          <a:noFill/>
          <a:ln w="9525">
            <a:noFill/>
            <a:miter lim="800000"/>
            <a:headEnd/>
            <a:tailEnd/>
          </a:ln>
        </p:spPr>
      </p:pic>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62538" y="285728"/>
            <a:ext cx="7715304" cy="1143008"/>
          </a:xfrm>
        </p:spPr>
        <p:txBody>
          <a:bodyPr/>
          <a:lstStyle>
            <a:lvl1pPr algn="l">
              <a:defRPr/>
            </a:lvl1pPr>
          </a:lstStyle>
          <a:p>
            <a:r>
              <a:rPr lang="en-US" smtClean="0"/>
              <a:t>Click to edit Master title style</a:t>
            </a:r>
            <a:endParaRPr lang="en-AU" dirty="0"/>
          </a:p>
        </p:txBody>
      </p:sp>
      <p:sp>
        <p:nvSpPr>
          <p:cNvPr id="3" name="Content Placeholder 2"/>
          <p:cNvSpPr>
            <a:spLocks noGrp="1"/>
          </p:cNvSpPr>
          <p:nvPr>
            <p:ph idx="1"/>
          </p:nvPr>
        </p:nvSpPr>
        <p:spPr>
          <a:xfrm>
            <a:off x="562538" y="2643182"/>
            <a:ext cx="9258300" cy="342902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pic>
        <p:nvPicPr>
          <p:cNvPr id="7" name="Picture 6" descr="ctc"/>
          <p:cNvPicPr/>
          <p:nvPr userDrawn="1"/>
        </p:nvPicPr>
        <p:blipFill>
          <a:blip r:embed="rId2" cstate="print"/>
          <a:srcRect/>
          <a:stretch>
            <a:fillRect/>
          </a:stretch>
        </p:blipFill>
        <p:spPr bwMode="auto">
          <a:xfrm>
            <a:off x="723274" y="6143644"/>
            <a:ext cx="723310" cy="500066"/>
          </a:xfrm>
          <a:prstGeom prst="rect">
            <a:avLst/>
          </a:prstGeom>
          <a:noFill/>
          <a:ln w="9525">
            <a:noFill/>
            <a:miter lim="800000"/>
            <a:headEnd/>
            <a:tailEnd/>
          </a:ln>
        </p:spPr>
      </p:pic>
      <p:sp>
        <p:nvSpPr>
          <p:cNvPr id="8" name="Date Placeholder 3"/>
          <p:cNvSpPr>
            <a:spLocks noGrp="1"/>
          </p:cNvSpPr>
          <p:nvPr>
            <p:ph type="dt" sz="half" idx="10"/>
          </p:nvPr>
        </p:nvSpPr>
        <p:spPr>
          <a:xfrm>
            <a:off x="1366216" y="6215083"/>
            <a:ext cx="4500594" cy="365125"/>
          </a:xfrm>
        </p:spPr>
        <p:txBody>
          <a:bodyPr/>
          <a:lstStyle/>
          <a:p>
            <a:pPr algn="l" rtl="0"/>
            <a:r>
              <a:rPr lang="en-US" sz="1200" kern="1200" dirty="0">
                <a:solidFill>
                  <a:prstClr val="black">
                    <a:tint val="75000"/>
                  </a:prstClr>
                </a:solidFill>
                <a:latin typeface="Calibri"/>
                <a:ea typeface="+mn-ea"/>
                <a:cs typeface="+mn-cs"/>
              </a:rPr>
              <a:t>NHMRC Clinical Trials Centre 11/04/2012</a:t>
            </a:r>
            <a:endParaRPr lang="en-AU" sz="1200" kern="1200" dirty="0">
              <a:solidFill>
                <a:prstClr val="black">
                  <a:tint val="75000"/>
                </a:prstClr>
              </a:solidFill>
              <a:latin typeface="Calibri"/>
              <a:ea typeface="+mn-ea"/>
              <a:cs typeface="+mn-cs"/>
            </a:endParaRPr>
          </a:p>
        </p:txBody>
      </p:sp>
      <p:pic>
        <p:nvPicPr>
          <p:cNvPr id="9" name="Picture 8" descr="T4DM logo.JPG"/>
          <p:cNvPicPr>
            <a:picLocks noChangeAspect="1"/>
          </p:cNvPicPr>
          <p:nvPr userDrawn="1"/>
        </p:nvPicPr>
        <p:blipFill>
          <a:blip r:embed="rId3" cstate="print"/>
          <a:stretch>
            <a:fillRect/>
          </a:stretch>
        </p:blipFill>
        <p:spPr>
          <a:xfrm>
            <a:off x="8358211" y="285729"/>
            <a:ext cx="1748096" cy="1160173"/>
          </a:xfrm>
          <a:prstGeom prst="rect">
            <a:avLst/>
          </a:prstGeom>
        </p:spPr>
      </p:pic>
      <p:sp>
        <p:nvSpPr>
          <p:cNvPr id="10" name="Rectangle 9"/>
          <p:cNvSpPr/>
          <p:nvPr userDrawn="1"/>
        </p:nvSpPr>
        <p:spPr>
          <a:xfrm>
            <a:off x="0" y="1500174"/>
            <a:ext cx="10287000" cy="71438"/>
          </a:xfrm>
          <a:prstGeom prst="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AU" kern="1200">
              <a:solidFill>
                <a:prstClr val="white"/>
              </a:solidFill>
              <a:latin typeface="Calibri"/>
              <a:ea typeface="+mn-ea"/>
              <a:cs typeface="+mn-cs"/>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602" y="4406901"/>
            <a:ext cx="874395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812602" y="2906713"/>
            <a:ext cx="874395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a:fld id="{066287B4-432B-4088-A7D8-54769DC1D689}" type="datetimeFigureOut">
              <a:rPr lang="en-US" sz="1200" kern="1200">
                <a:solidFill>
                  <a:prstClr val="black">
                    <a:tint val="75000"/>
                  </a:prstClr>
                </a:solidFill>
                <a:latin typeface="Calibri"/>
                <a:ea typeface="+mn-ea"/>
                <a:cs typeface="+mn-cs"/>
              </a:rPr>
              <a:pPr algn="l" rtl="0"/>
              <a:t>8/2/2015</a:t>
            </a:fld>
            <a:endParaRPr lang="en-AU"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AU"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FDF628C-7FAF-4B01-BCA5-3BEA0A913F07}" type="slidenum">
              <a:rPr lang="en-AU" sz="1200" kern="1200">
                <a:solidFill>
                  <a:prstClr val="black">
                    <a:tint val="75000"/>
                  </a:prstClr>
                </a:solidFill>
                <a:latin typeface="Calibri"/>
                <a:ea typeface="+mn-ea"/>
                <a:cs typeface="+mn-cs"/>
              </a:rPr>
              <a:pPr algn="r" rtl="0"/>
              <a:t>‹#›</a:t>
            </a:fld>
            <a:endParaRPr lang="en-AU" sz="1200" kern="1200">
              <a:solidFill>
                <a:prstClr val="black">
                  <a:tint val="75000"/>
                </a:prstClr>
              </a:solidFill>
              <a:latin typeface="Calibri"/>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p>
            <a:r>
              <a:rPr lang="en-US" smtClean="0"/>
              <a:t>Click to edit Master title style</a:t>
            </a:r>
            <a:endParaRPr lang="en-AU"/>
          </a:p>
        </p:txBody>
      </p:sp>
      <p:sp>
        <p:nvSpPr>
          <p:cNvPr id="3" name="Content Placeholder 2"/>
          <p:cNvSpPr>
            <a:spLocks noGrp="1"/>
          </p:cNvSpPr>
          <p:nvPr>
            <p:ph sz="half" idx="1"/>
          </p:nvPr>
        </p:nvSpPr>
        <p:spPr>
          <a:xfrm>
            <a:off x="514350" y="1600206"/>
            <a:ext cx="454342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229225" y="1600206"/>
            <a:ext cx="4543425"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514350" y="1600201"/>
            <a:ext cx="45434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5229225" y="1600201"/>
            <a:ext cx="45434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pPr algn="l" rtl="0"/>
            <a:fld id="{066287B4-432B-4088-A7D8-54769DC1D689}" type="datetimeFigureOut">
              <a:rPr lang="en-US" sz="1200" kern="1200">
                <a:solidFill>
                  <a:prstClr val="black">
                    <a:tint val="75000"/>
                  </a:prstClr>
                </a:solidFill>
                <a:latin typeface="Calibri"/>
                <a:ea typeface="+mn-ea"/>
                <a:cs typeface="+mn-cs"/>
              </a:rPr>
              <a:pPr algn="l" rtl="0"/>
              <a:t>8/2/2015</a:t>
            </a:fld>
            <a:endParaRPr lang="en-AU"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AU"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FDF628C-7FAF-4B01-BCA5-3BEA0A913F07}" type="slidenum">
              <a:rPr lang="en-AU" sz="1200" kern="1200">
                <a:solidFill>
                  <a:prstClr val="black">
                    <a:tint val="75000"/>
                  </a:prstClr>
                </a:solidFill>
                <a:latin typeface="Calibri"/>
                <a:ea typeface="+mn-ea"/>
                <a:cs typeface="+mn-cs"/>
              </a:rPr>
              <a:pPr algn="r" rtl="0"/>
              <a:t>‹#›</a:t>
            </a:fld>
            <a:endParaRPr lang="en-AU" sz="1200" kern="1200">
              <a:solidFill>
                <a:prstClr val="black">
                  <a:tint val="75000"/>
                </a:prstClr>
              </a:solidFill>
              <a:latin typeface="Calibri"/>
              <a:ea typeface="+mn-ea"/>
              <a:cs typeface="+mn-cs"/>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514350" y="1535113"/>
            <a:ext cx="45452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2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5225654" y="1535113"/>
            <a:ext cx="454699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5654" y="2174875"/>
            <a:ext cx="454699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pPr algn="l" rtl="0"/>
            <a:fld id="{066287B4-432B-4088-A7D8-54769DC1D689}" type="datetimeFigureOut">
              <a:rPr lang="en-US" sz="1200" kern="1200">
                <a:solidFill>
                  <a:prstClr val="black">
                    <a:tint val="75000"/>
                  </a:prstClr>
                </a:solidFill>
                <a:latin typeface="Calibri"/>
                <a:ea typeface="+mn-ea"/>
                <a:cs typeface="+mn-cs"/>
              </a:rPr>
              <a:pPr algn="l" rtl="0"/>
              <a:t>8/2/2015</a:t>
            </a:fld>
            <a:endParaRPr lang="en-AU" sz="1200" kern="120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algn="ctr" rtl="0"/>
            <a:endParaRPr lang="en-AU" sz="1200" kern="120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algn="r" rtl="0"/>
            <a:fld id="{7FDF628C-7FAF-4B01-BCA5-3BEA0A913F07}" type="slidenum">
              <a:rPr lang="en-AU" sz="1200" kern="1200">
                <a:solidFill>
                  <a:prstClr val="black">
                    <a:tint val="75000"/>
                  </a:prstClr>
                </a:solidFill>
                <a:latin typeface="Calibri"/>
                <a:ea typeface="+mn-ea"/>
                <a:cs typeface="+mn-cs"/>
              </a:rPr>
              <a:pPr algn="r" rtl="0"/>
              <a:t>‹#›</a:t>
            </a:fld>
            <a:endParaRPr lang="en-AU" sz="1200" kern="1200">
              <a:solidFill>
                <a:prstClr val="black">
                  <a:tint val="75000"/>
                </a:prstClr>
              </a:solidFill>
              <a:latin typeface="Calibri"/>
              <a:ea typeface="+mn-ea"/>
              <a:cs typeface="+mn-cs"/>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pPr algn="l" rtl="0"/>
            <a:fld id="{066287B4-432B-4088-A7D8-54769DC1D689}" type="datetimeFigureOut">
              <a:rPr lang="en-US" sz="1200" kern="1200">
                <a:solidFill>
                  <a:prstClr val="black">
                    <a:tint val="75000"/>
                  </a:prstClr>
                </a:solidFill>
                <a:latin typeface="Calibri"/>
                <a:ea typeface="+mn-ea"/>
                <a:cs typeface="+mn-cs"/>
              </a:rPr>
              <a:pPr algn="l" rtl="0"/>
              <a:t>8/2/2015</a:t>
            </a:fld>
            <a:endParaRPr lang="en-AU" sz="1200" kern="120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algn="ctr" rtl="0"/>
            <a:endParaRPr lang="en-AU" sz="1200" kern="120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algn="r" rtl="0"/>
            <a:fld id="{7FDF628C-7FAF-4B01-BCA5-3BEA0A913F07}" type="slidenum">
              <a:rPr lang="en-AU" sz="1200" kern="1200">
                <a:solidFill>
                  <a:prstClr val="black">
                    <a:tint val="75000"/>
                  </a:prstClr>
                </a:solidFill>
                <a:latin typeface="Calibri"/>
                <a:ea typeface="+mn-ea"/>
                <a:cs typeface="+mn-cs"/>
              </a:rPr>
              <a:pPr algn="r" rtl="0"/>
              <a:t>‹#›</a:t>
            </a:fld>
            <a:endParaRPr lang="en-AU" sz="1200" kern="1200">
              <a:solidFill>
                <a:prstClr val="black">
                  <a:tint val="75000"/>
                </a:prstClr>
              </a:solidFill>
              <a:latin typeface="Calibri"/>
              <a:ea typeface="+mn-ea"/>
              <a:cs typeface="+mn-cs"/>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066287B4-432B-4088-A7D8-54769DC1D689}" type="datetimeFigureOut">
              <a:rPr lang="en-US" sz="1200" kern="1200">
                <a:solidFill>
                  <a:prstClr val="black">
                    <a:tint val="75000"/>
                  </a:prstClr>
                </a:solidFill>
                <a:latin typeface="Calibri"/>
                <a:ea typeface="+mn-ea"/>
                <a:cs typeface="+mn-cs"/>
              </a:rPr>
              <a:pPr algn="l" rtl="0"/>
              <a:t>8/2/2015</a:t>
            </a:fld>
            <a:endParaRPr lang="en-AU"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AU"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7FDF628C-7FAF-4B01-BCA5-3BEA0A913F07}" type="slidenum">
              <a:rPr lang="en-AU" sz="1200" kern="1200">
                <a:solidFill>
                  <a:prstClr val="black">
                    <a:tint val="75000"/>
                  </a:prstClr>
                </a:solidFill>
                <a:latin typeface="Calibri"/>
                <a:ea typeface="+mn-ea"/>
                <a:cs typeface="+mn-cs"/>
              </a:rPr>
              <a:pPr algn="r" rtl="0"/>
              <a:t>‹#›</a:t>
            </a:fld>
            <a:endParaRPr lang="en-AU" sz="1200" kern="1200">
              <a:solidFill>
                <a:prstClr val="black">
                  <a:tint val="75000"/>
                </a:prstClr>
              </a:solidFill>
              <a:latin typeface="Calibri"/>
              <a:ea typeface="+mn-ea"/>
              <a:cs typeface="+mn-cs"/>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273050"/>
            <a:ext cx="3384352"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4021931" y="273051"/>
            <a:ext cx="575071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514351" y="1435101"/>
            <a:ext cx="338435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066287B4-432B-4088-A7D8-54769DC1D689}" type="datetimeFigureOut">
              <a:rPr lang="en-US" sz="1200" kern="1200">
                <a:solidFill>
                  <a:prstClr val="black">
                    <a:tint val="75000"/>
                  </a:prstClr>
                </a:solidFill>
                <a:latin typeface="Calibri"/>
                <a:ea typeface="+mn-ea"/>
                <a:cs typeface="+mn-cs"/>
              </a:rPr>
              <a:pPr algn="l" rtl="0"/>
              <a:t>8/2/2015</a:t>
            </a:fld>
            <a:endParaRPr lang="en-AU"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AU"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FDF628C-7FAF-4B01-BCA5-3BEA0A913F07}" type="slidenum">
              <a:rPr lang="en-AU" sz="1200" kern="1200">
                <a:solidFill>
                  <a:prstClr val="black">
                    <a:tint val="75000"/>
                  </a:prstClr>
                </a:solidFill>
                <a:latin typeface="Calibri"/>
                <a:ea typeface="+mn-ea"/>
                <a:cs typeface="+mn-cs"/>
              </a:rPr>
              <a:pPr algn="r" rtl="0"/>
              <a:t>‹#›</a:t>
            </a:fld>
            <a:endParaRPr lang="en-AU" sz="1200" kern="1200">
              <a:solidFill>
                <a:prstClr val="black">
                  <a:tint val="75000"/>
                </a:prstClr>
              </a:solidFill>
              <a:latin typeface="Calibri"/>
              <a:ea typeface="+mn-ea"/>
              <a:cs typeface="+mn-cs"/>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324" y="4800600"/>
            <a:ext cx="61722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2016324"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2016324"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066287B4-432B-4088-A7D8-54769DC1D689}" type="datetimeFigureOut">
              <a:rPr lang="en-US" sz="1200" kern="1200">
                <a:solidFill>
                  <a:prstClr val="black">
                    <a:tint val="75000"/>
                  </a:prstClr>
                </a:solidFill>
                <a:latin typeface="Calibri"/>
                <a:ea typeface="+mn-ea"/>
                <a:cs typeface="+mn-cs"/>
              </a:rPr>
              <a:pPr algn="l" rtl="0"/>
              <a:t>8/2/2015</a:t>
            </a:fld>
            <a:endParaRPr lang="en-AU"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AU"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7FDF628C-7FAF-4B01-BCA5-3BEA0A913F07}" type="slidenum">
              <a:rPr lang="en-AU" sz="1200" kern="1200">
                <a:solidFill>
                  <a:prstClr val="black">
                    <a:tint val="75000"/>
                  </a:prstClr>
                </a:solidFill>
                <a:latin typeface="Calibri"/>
                <a:ea typeface="+mn-ea"/>
                <a:cs typeface="+mn-cs"/>
              </a:rPr>
              <a:pPr algn="r" rtl="0"/>
              <a:t>‹#›</a:t>
            </a:fld>
            <a:endParaRPr lang="en-AU" sz="1200" kern="1200">
              <a:solidFill>
                <a:prstClr val="black">
                  <a:tint val="75000"/>
                </a:prstClr>
              </a:solidFill>
              <a:latin typeface="Calibri"/>
              <a:ea typeface="+mn-ea"/>
              <a:cs typeface="+mn-cs"/>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pPr algn="l" rtl="0"/>
            <a:fld id="{066287B4-432B-4088-A7D8-54769DC1D689}" type="datetimeFigureOut">
              <a:rPr lang="en-US" sz="1200" kern="1200">
                <a:solidFill>
                  <a:prstClr val="black">
                    <a:tint val="75000"/>
                  </a:prstClr>
                </a:solidFill>
                <a:latin typeface="Calibri"/>
                <a:ea typeface="+mn-ea"/>
                <a:cs typeface="+mn-cs"/>
              </a:rPr>
              <a:pPr algn="l" rtl="0"/>
              <a:t>8/2/2015</a:t>
            </a:fld>
            <a:endParaRPr lang="en-AU"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AU"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FDF628C-7FAF-4B01-BCA5-3BEA0A913F07}" type="slidenum">
              <a:rPr lang="en-AU" sz="1200" kern="1200">
                <a:solidFill>
                  <a:prstClr val="black">
                    <a:tint val="75000"/>
                  </a:prstClr>
                </a:solidFill>
                <a:latin typeface="Calibri"/>
                <a:ea typeface="+mn-ea"/>
                <a:cs typeface="+mn-cs"/>
              </a:rPr>
              <a:pPr algn="r" rtl="0"/>
              <a:t>‹#›</a:t>
            </a:fld>
            <a:endParaRPr lang="en-AU" sz="1200" kern="1200">
              <a:solidFill>
                <a:prstClr val="black">
                  <a:tint val="75000"/>
                </a:prstClr>
              </a:solidFill>
              <a:latin typeface="Calibri"/>
              <a:ea typeface="+mn-ea"/>
              <a:cs typeface="+mn-cs"/>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8075" y="274639"/>
            <a:ext cx="2314575"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514350" y="274639"/>
            <a:ext cx="67722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pPr algn="l" rtl="0"/>
            <a:fld id="{066287B4-432B-4088-A7D8-54769DC1D689}" type="datetimeFigureOut">
              <a:rPr lang="en-US" sz="1200" kern="1200">
                <a:solidFill>
                  <a:prstClr val="black">
                    <a:tint val="75000"/>
                  </a:prstClr>
                </a:solidFill>
                <a:latin typeface="Calibri"/>
                <a:ea typeface="+mn-ea"/>
                <a:cs typeface="+mn-cs"/>
              </a:rPr>
              <a:pPr algn="l" rtl="0"/>
              <a:t>8/2/2015</a:t>
            </a:fld>
            <a:endParaRPr lang="en-AU"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AU"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7FDF628C-7FAF-4B01-BCA5-3BEA0A913F07}" type="slidenum">
              <a:rPr lang="en-AU" sz="1200" kern="1200">
                <a:solidFill>
                  <a:prstClr val="black">
                    <a:tint val="75000"/>
                  </a:prstClr>
                </a:solidFill>
                <a:latin typeface="Calibri"/>
                <a:ea typeface="+mn-ea"/>
                <a:cs typeface="+mn-cs"/>
              </a:rPr>
              <a:pPr algn="r" rtl="0"/>
              <a:t>‹#›</a:t>
            </a:fld>
            <a:endParaRPr lang="en-AU" sz="1200" kern="1200">
              <a:solidFill>
                <a:prstClr val="black">
                  <a:tint val="75000"/>
                </a:prstClr>
              </a:solidFill>
              <a:latin typeface="Calibri"/>
              <a:ea typeface="+mn-ea"/>
              <a:cs typeface="+mn-cs"/>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525" y="2130426"/>
            <a:ext cx="874395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543050" y="3886200"/>
            <a:ext cx="72009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514350" y="1535113"/>
            <a:ext cx="454521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21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5225663" y="1535113"/>
            <a:ext cx="4546997"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5663" y="2174875"/>
            <a:ext cx="4546997"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Tree>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12602" y="4406901"/>
            <a:ext cx="874395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812602" y="2906713"/>
            <a:ext cx="874395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14350" y="1600201"/>
            <a:ext cx="45434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29225" y="1600201"/>
            <a:ext cx="45434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14350" y="1535113"/>
            <a:ext cx="454521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14350" y="2174875"/>
            <a:ext cx="454521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5225654" y="1535113"/>
            <a:ext cx="454699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25654" y="2174875"/>
            <a:ext cx="454699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8" name="Footer Placeholder 7"/>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9" name="Slide Number Placeholder 8"/>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4" name="Footer Placeholder 3"/>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5" name="Slide Number Placeholder 4"/>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3" name="Footer Placeholder 2"/>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4" name="Slide Number Placeholder 3"/>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1" y="273050"/>
            <a:ext cx="3384352"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4021931" y="273051"/>
            <a:ext cx="575071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514351" y="1435101"/>
            <a:ext cx="338435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324" y="4800600"/>
            <a:ext cx="61722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016324" y="612775"/>
            <a:ext cx="6172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016324" y="5367338"/>
            <a:ext cx="6172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6" name="Footer Placeholder 5"/>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7" name="Slide Number Placeholder 6"/>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8075" y="274639"/>
            <a:ext cx="2314575"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14350" y="274639"/>
            <a:ext cx="6772275"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lgn="l" rtl="0"/>
            <a:fld id="{1D8BD707-D9CF-40AE-B4C6-C98DA3205C09}" type="datetimeFigureOut">
              <a:rPr lang="en-US" sz="1200" kern="1200">
                <a:solidFill>
                  <a:prstClr val="black">
                    <a:tint val="75000"/>
                  </a:prstClr>
                </a:solidFill>
                <a:latin typeface="Calibri"/>
                <a:ea typeface="+mn-ea"/>
                <a:cs typeface="+mn-cs"/>
              </a:rPr>
              <a:pPr algn="l" rtl="0"/>
              <a:t>8/2/2015</a:t>
            </a:fld>
            <a:endParaRPr lang="en-US" sz="1200" kern="1200">
              <a:solidFill>
                <a:prstClr val="black">
                  <a:tint val="75000"/>
                </a:prstClr>
              </a:solidFill>
              <a:latin typeface="Calibri"/>
              <a:ea typeface="+mn-ea"/>
              <a:cs typeface="+mn-cs"/>
            </a:endParaRPr>
          </a:p>
        </p:txBody>
      </p:sp>
      <p:sp>
        <p:nvSpPr>
          <p:cNvPr id="5" name="Footer Placeholder 4"/>
          <p:cNvSpPr>
            <a:spLocks noGrp="1"/>
          </p:cNvSpPr>
          <p:nvPr>
            <p:ph type="ftr" sz="quarter" idx="11"/>
          </p:nvPr>
        </p:nvSpPr>
        <p:spPr/>
        <p:txBody>
          <a:bodyPr/>
          <a:lstStyle/>
          <a:p>
            <a:pPr algn="ctr" rtl="0"/>
            <a:endParaRPr lang="en-US" sz="1200"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12"/>
          </p:nvPr>
        </p:nvSpPr>
        <p:spPr/>
        <p:txBody>
          <a:bodyPr/>
          <a:lstStyle/>
          <a:p>
            <a:pPr algn="r" rtl="0"/>
            <a:fld id="{B6F15528-21DE-4FAA-801E-634DDDAF4B2B}" type="slidenum">
              <a:rPr lang="en-US" sz="1200" kern="1200">
                <a:solidFill>
                  <a:prstClr val="black">
                    <a:tint val="75000"/>
                  </a:prstClr>
                </a:solidFill>
                <a:latin typeface="Calibri"/>
                <a:ea typeface="+mn-ea"/>
                <a:cs typeface="+mn-cs"/>
              </a:rPr>
              <a:pPr algn="r" rtl="0"/>
              <a:t>‹#›</a:t>
            </a:fld>
            <a:endParaRPr lang="en-US" sz="1200" kern="1200">
              <a:solidFill>
                <a:prstClr val="black">
                  <a:tint val="75000"/>
                </a:prstClr>
              </a:solidFill>
              <a:latin typeface="Calibri"/>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514350" y="274638"/>
            <a:ext cx="9258300" cy="1143000"/>
          </a:xfrm>
          <a:prstGeom prst="rect">
            <a:avLst/>
          </a:prstGeom>
        </p:spPr>
        <p:txBody>
          <a:bodyPr/>
          <a:lstStyle/>
          <a:p>
            <a:r>
              <a:rPr lang="en-US" smtClean="0"/>
              <a:t>Click to edit Master title style</a:t>
            </a:r>
            <a:endParaRPr lang="en-A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355" y="273050"/>
            <a:ext cx="3384352" cy="1162050"/>
          </a:xfrm>
          <a:prstGeom prst="rect">
            <a:avLst/>
          </a:prstGeo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4021931" y="273067"/>
            <a:ext cx="5750719"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514355" y="1435103"/>
            <a:ext cx="3384352"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16324" y="4800600"/>
            <a:ext cx="6172200" cy="566738"/>
          </a:xfrm>
          <a:prstGeom prst="rect">
            <a:avLst/>
          </a:prstGeo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2016324" y="612775"/>
            <a:ext cx="6172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2016324" y="5367338"/>
            <a:ext cx="6172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00"/>
            </a:gs>
            <a:gs pos="100000">
              <a:srgbClr val="454567"/>
            </a:gs>
          </a:gsLst>
          <a:lin ang="5400000" scaled="1"/>
        </a:gra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856" r:id="rId1"/>
    <p:sldLayoutId id="2147483857" r:id="rId2"/>
    <p:sldLayoutId id="2147483858" r:id="rId3"/>
    <p:sldLayoutId id="2147483859" r:id="rId4"/>
    <p:sldLayoutId id="2147483860" r:id="rId5"/>
    <p:sldLayoutId id="2147483861" r:id="rId6"/>
    <p:sldLayoutId id="2147483862" r:id="rId7"/>
    <p:sldLayoutId id="2147483863" r:id="rId8"/>
    <p:sldLayoutId id="2147483864" r:id="rId9"/>
    <p:sldLayoutId id="2147483865" r:id="rId10"/>
    <p:sldLayoutId id="2147483866" r:id="rId11"/>
  </p:sldLayoutIdLst>
  <p:transition/>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charset="0"/>
        </a:defRPr>
      </a:lvl2pPr>
      <a:lvl3pPr algn="l" rtl="0" eaLnBrk="0" fontAlgn="base" hangingPunct="0">
        <a:spcBef>
          <a:spcPct val="0"/>
        </a:spcBef>
        <a:spcAft>
          <a:spcPct val="0"/>
        </a:spcAft>
        <a:defRPr sz="3200" b="1">
          <a:solidFill>
            <a:schemeClr val="tx2"/>
          </a:solidFill>
          <a:latin typeface="Arial" charset="0"/>
        </a:defRPr>
      </a:lvl3pPr>
      <a:lvl4pPr algn="l" rtl="0" eaLnBrk="0" fontAlgn="base" hangingPunct="0">
        <a:spcBef>
          <a:spcPct val="0"/>
        </a:spcBef>
        <a:spcAft>
          <a:spcPct val="0"/>
        </a:spcAft>
        <a:defRPr sz="3200" b="1">
          <a:solidFill>
            <a:schemeClr val="tx2"/>
          </a:solidFill>
          <a:latin typeface="Arial" charset="0"/>
        </a:defRPr>
      </a:lvl4pPr>
      <a:lvl5pPr algn="l" rtl="0" eaLnBrk="0" fontAlgn="base" hangingPunct="0">
        <a:spcBef>
          <a:spcPct val="0"/>
        </a:spcBef>
        <a:spcAft>
          <a:spcPct val="0"/>
        </a:spcAft>
        <a:defRPr sz="3200" b="1">
          <a:solidFill>
            <a:schemeClr val="tx2"/>
          </a:solidFill>
          <a:latin typeface="Arial" charset="0"/>
        </a:defRPr>
      </a:lvl5pPr>
      <a:lvl6pPr marL="457200" algn="l" rtl="0" fontAlgn="base">
        <a:spcBef>
          <a:spcPct val="0"/>
        </a:spcBef>
        <a:spcAft>
          <a:spcPct val="0"/>
        </a:spcAft>
        <a:defRPr sz="3200" b="1">
          <a:solidFill>
            <a:schemeClr val="tx2"/>
          </a:solidFill>
          <a:latin typeface="Arial" charset="0"/>
        </a:defRPr>
      </a:lvl6pPr>
      <a:lvl7pPr marL="914400" algn="l" rtl="0" fontAlgn="base">
        <a:spcBef>
          <a:spcPct val="0"/>
        </a:spcBef>
        <a:spcAft>
          <a:spcPct val="0"/>
        </a:spcAft>
        <a:defRPr sz="3200" b="1">
          <a:solidFill>
            <a:schemeClr val="tx2"/>
          </a:solidFill>
          <a:latin typeface="Arial" charset="0"/>
        </a:defRPr>
      </a:lvl7pPr>
      <a:lvl8pPr marL="1371600" algn="l" rtl="0" fontAlgn="base">
        <a:spcBef>
          <a:spcPct val="0"/>
        </a:spcBef>
        <a:spcAft>
          <a:spcPct val="0"/>
        </a:spcAft>
        <a:defRPr sz="3200" b="1">
          <a:solidFill>
            <a:schemeClr val="tx2"/>
          </a:solidFill>
          <a:latin typeface="Arial" charset="0"/>
        </a:defRPr>
      </a:lvl8pPr>
      <a:lvl9pPr marL="1828800" algn="l" rtl="0" fontAlgn="base">
        <a:spcBef>
          <a:spcPct val="0"/>
        </a:spcBef>
        <a:spcAft>
          <a:spcPct val="0"/>
        </a:spcAft>
        <a:defRPr sz="3200" b="1">
          <a:solidFill>
            <a:schemeClr val="tx2"/>
          </a:solidFill>
          <a:latin typeface="Arial" charset="0"/>
        </a:defRPr>
      </a:lvl9pPr>
    </p:titleStyle>
    <p:bodyStyle>
      <a:lvl1pPr marL="342900" indent="-342900" algn="l" rtl="0" eaLnBrk="0" fontAlgn="base" hangingPunct="0">
        <a:spcBef>
          <a:spcPct val="20000"/>
        </a:spcBef>
        <a:spcAft>
          <a:spcPct val="0"/>
        </a:spcAft>
        <a:buClr>
          <a:srgbClr val="2AC0FF"/>
        </a:buClr>
        <a:buSzPct val="75000"/>
        <a:buFont typeface="Monotype Sorts" pitchFamily="2" charset="2"/>
        <a:buChar char="l"/>
        <a:defRPr sz="28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75000"/>
        <a:buFont typeface="Monotype Sorts" pitchFamily="2" charset="2"/>
        <a:buChar char="u"/>
        <a:defRPr sz="24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5000"/>
        <a:buFont typeface="Monotype Sorts" pitchFamily="2" charset="2"/>
        <a:buChar char="F"/>
        <a:defRPr sz="20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00"/>
            </a:gs>
            <a:gs pos="100000">
              <a:srgbClr val="454567"/>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771525" y="609600"/>
            <a:ext cx="87439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01411" name="Rectangle 3"/>
          <p:cNvSpPr>
            <a:spLocks noGrp="1" noChangeArrowheads="1"/>
          </p:cNvSpPr>
          <p:nvPr>
            <p:ph type="body" idx="1"/>
          </p:nvPr>
        </p:nvSpPr>
        <p:spPr bwMode="auto">
          <a:xfrm>
            <a:off x="771525" y="1981200"/>
            <a:ext cx="874395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01412" name="Rectangle 4"/>
          <p:cNvSpPr>
            <a:spLocks noGrp="1" noChangeArrowheads="1"/>
          </p:cNvSpPr>
          <p:nvPr>
            <p:ph type="dt" sz="half" idx="2"/>
          </p:nvPr>
        </p:nvSpPr>
        <p:spPr bwMode="auto">
          <a:xfrm>
            <a:off x="771525" y="6248400"/>
            <a:ext cx="21431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buClrTx/>
              <a:buSzTx/>
              <a:buFontTx/>
              <a:buNone/>
              <a:defRPr sz="1400" b="0">
                <a:solidFill>
                  <a:srgbClr val="FFFFFF"/>
                </a:solidFill>
                <a:effectLst/>
                <a:latin typeface="Times New Roman" pitchFamily="18" charset="0"/>
              </a:defRPr>
            </a:lvl1pPr>
          </a:lstStyle>
          <a:p>
            <a:pPr algn="l" rtl="0" eaLnBrk="0" fontAlgn="base" hangingPunct="0">
              <a:spcAft>
                <a:spcPct val="0"/>
              </a:spcAft>
              <a:defRPr/>
            </a:pPr>
            <a:endParaRPr lang="en-US" kern="1200">
              <a:ea typeface="+mn-ea"/>
              <a:cs typeface="+mn-cs"/>
            </a:endParaRPr>
          </a:p>
        </p:txBody>
      </p:sp>
      <p:sp>
        <p:nvSpPr>
          <p:cNvPr id="401413" name="Rectangle 5"/>
          <p:cNvSpPr>
            <a:spLocks noGrp="1" noChangeArrowheads="1"/>
          </p:cNvSpPr>
          <p:nvPr>
            <p:ph type="ftr" sz="quarter" idx="3"/>
          </p:nvPr>
        </p:nvSpPr>
        <p:spPr bwMode="auto">
          <a:xfrm>
            <a:off x="3514725" y="6248400"/>
            <a:ext cx="32575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buClrTx/>
              <a:buSzTx/>
              <a:buFontTx/>
              <a:buNone/>
              <a:defRPr sz="1400" b="0">
                <a:solidFill>
                  <a:srgbClr val="FFFFFF"/>
                </a:solidFill>
                <a:effectLst/>
                <a:latin typeface="Times New Roman" pitchFamily="18" charset="0"/>
              </a:defRPr>
            </a:lvl1pPr>
          </a:lstStyle>
          <a:p>
            <a:pPr rtl="0" eaLnBrk="0" fontAlgn="base" hangingPunct="0">
              <a:spcAft>
                <a:spcPct val="0"/>
              </a:spcAft>
              <a:defRPr/>
            </a:pPr>
            <a:endParaRPr lang="en-US" kern="1200">
              <a:ea typeface="+mn-ea"/>
              <a:cs typeface="+mn-cs"/>
            </a:endParaRPr>
          </a:p>
        </p:txBody>
      </p:sp>
      <p:sp>
        <p:nvSpPr>
          <p:cNvPr id="401414" name="Rectangle 6"/>
          <p:cNvSpPr>
            <a:spLocks noGrp="1" noChangeArrowheads="1"/>
          </p:cNvSpPr>
          <p:nvPr>
            <p:ph type="sldNum" sz="quarter" idx="4"/>
          </p:nvPr>
        </p:nvSpPr>
        <p:spPr bwMode="auto">
          <a:xfrm>
            <a:off x="7372350" y="6248400"/>
            <a:ext cx="2143125"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400" b="0">
                <a:solidFill>
                  <a:srgbClr val="FFFFFF"/>
                </a:solidFill>
                <a:effectLst/>
                <a:latin typeface="Times New Roman" pitchFamily="18" charset="0"/>
              </a:defRPr>
            </a:lvl1pPr>
          </a:lstStyle>
          <a:p>
            <a:pPr rtl="0" eaLnBrk="0" fontAlgn="base" hangingPunct="0">
              <a:spcAft>
                <a:spcPct val="0"/>
              </a:spcAft>
              <a:defRPr/>
            </a:pPr>
            <a:fld id="{5111C3A6-E0DB-4356-AA3D-D87436F7353C}" type="slidenum">
              <a:rPr lang="en-US" kern="1200">
                <a:ea typeface="+mn-ea"/>
                <a:cs typeface="+mn-cs"/>
              </a:rPr>
              <a:pPr rtl="0" eaLnBrk="0" fontAlgn="base" hangingPunct="0">
                <a:spcAft>
                  <a:spcPct val="0"/>
                </a:spcAft>
                <a:defRPr/>
              </a:pPr>
              <a:t>‹#›</a:t>
            </a:fld>
            <a:endParaRPr lang="en-US" kern="1200">
              <a:ea typeface="+mn-ea"/>
              <a:cs typeface="+mn-cs"/>
            </a:endParaRPr>
          </a:p>
        </p:txBody>
      </p:sp>
    </p:spTree>
  </p:cSld>
  <p:clrMap bg1="dk2" tx1="lt1" bg2="dk1" tx2="lt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Lst>
  <p:timing>
    <p:tnLst>
      <p:par>
        <p:cTn id="1" dur="indefinite" restart="never" nodeType="tmRoot"/>
      </p:par>
    </p:tnLst>
  </p:timing>
  <p:txStyles>
    <p:titleStyle>
      <a:lvl1pPr algn="l" rtl="0" eaLnBrk="0" fontAlgn="base" hangingPunct="0">
        <a:spcBef>
          <a:spcPct val="0"/>
        </a:spcBef>
        <a:spcAft>
          <a:spcPct val="0"/>
        </a:spcAft>
        <a:defRPr sz="3200" b="1">
          <a:solidFill>
            <a:srgbClr val="FF9900"/>
          </a:solidFill>
          <a:latin typeface="+mj-lt"/>
          <a:ea typeface="+mj-ea"/>
          <a:cs typeface="+mj-cs"/>
        </a:defRPr>
      </a:lvl1pPr>
      <a:lvl2pPr algn="l" rtl="0" eaLnBrk="0" fontAlgn="base" hangingPunct="0">
        <a:spcBef>
          <a:spcPct val="0"/>
        </a:spcBef>
        <a:spcAft>
          <a:spcPct val="0"/>
        </a:spcAft>
        <a:defRPr sz="3200" b="1">
          <a:solidFill>
            <a:srgbClr val="FF9900"/>
          </a:solidFill>
          <a:latin typeface="Arial" charset="0"/>
        </a:defRPr>
      </a:lvl2pPr>
      <a:lvl3pPr algn="l" rtl="0" eaLnBrk="0" fontAlgn="base" hangingPunct="0">
        <a:spcBef>
          <a:spcPct val="0"/>
        </a:spcBef>
        <a:spcAft>
          <a:spcPct val="0"/>
        </a:spcAft>
        <a:defRPr sz="3200" b="1">
          <a:solidFill>
            <a:srgbClr val="FF9900"/>
          </a:solidFill>
          <a:latin typeface="Arial" charset="0"/>
        </a:defRPr>
      </a:lvl3pPr>
      <a:lvl4pPr algn="l" rtl="0" eaLnBrk="0" fontAlgn="base" hangingPunct="0">
        <a:spcBef>
          <a:spcPct val="0"/>
        </a:spcBef>
        <a:spcAft>
          <a:spcPct val="0"/>
        </a:spcAft>
        <a:defRPr sz="3200" b="1">
          <a:solidFill>
            <a:srgbClr val="FF9900"/>
          </a:solidFill>
          <a:latin typeface="Arial" charset="0"/>
        </a:defRPr>
      </a:lvl4pPr>
      <a:lvl5pPr algn="l" rtl="0" eaLnBrk="0" fontAlgn="base" hangingPunct="0">
        <a:spcBef>
          <a:spcPct val="0"/>
        </a:spcBef>
        <a:spcAft>
          <a:spcPct val="0"/>
        </a:spcAft>
        <a:defRPr sz="3200" b="1">
          <a:solidFill>
            <a:srgbClr val="FF9900"/>
          </a:solidFill>
          <a:latin typeface="Arial" charset="0"/>
        </a:defRPr>
      </a:lvl5pPr>
      <a:lvl6pPr marL="457200" algn="l" rtl="0" fontAlgn="base">
        <a:spcBef>
          <a:spcPct val="0"/>
        </a:spcBef>
        <a:spcAft>
          <a:spcPct val="0"/>
        </a:spcAft>
        <a:defRPr sz="3200" b="1">
          <a:solidFill>
            <a:srgbClr val="FF9900"/>
          </a:solidFill>
          <a:latin typeface="Arial" charset="0"/>
        </a:defRPr>
      </a:lvl6pPr>
      <a:lvl7pPr marL="914400" algn="l" rtl="0" fontAlgn="base">
        <a:spcBef>
          <a:spcPct val="0"/>
        </a:spcBef>
        <a:spcAft>
          <a:spcPct val="0"/>
        </a:spcAft>
        <a:defRPr sz="3200" b="1">
          <a:solidFill>
            <a:srgbClr val="FF9900"/>
          </a:solidFill>
          <a:latin typeface="Arial" charset="0"/>
        </a:defRPr>
      </a:lvl7pPr>
      <a:lvl8pPr marL="1371600" algn="l" rtl="0" fontAlgn="base">
        <a:spcBef>
          <a:spcPct val="0"/>
        </a:spcBef>
        <a:spcAft>
          <a:spcPct val="0"/>
        </a:spcAft>
        <a:defRPr sz="3200" b="1">
          <a:solidFill>
            <a:srgbClr val="FF9900"/>
          </a:solidFill>
          <a:latin typeface="Arial" charset="0"/>
        </a:defRPr>
      </a:lvl8pPr>
      <a:lvl9pPr marL="1828800" algn="l" rtl="0" fontAlgn="base">
        <a:spcBef>
          <a:spcPct val="0"/>
        </a:spcBef>
        <a:spcAft>
          <a:spcPct val="0"/>
        </a:spcAft>
        <a:defRPr sz="3200" b="1">
          <a:solidFill>
            <a:srgbClr val="FF9900"/>
          </a:solidFill>
          <a:latin typeface="Arial" charset="0"/>
        </a:defRPr>
      </a:lvl9pPr>
    </p:titleStyle>
    <p:bodyStyle>
      <a:lvl1pPr marL="342900" indent="-342900" algn="l" rtl="0" eaLnBrk="0" fontAlgn="base" hangingPunct="0">
        <a:spcBef>
          <a:spcPct val="20000"/>
        </a:spcBef>
        <a:spcAft>
          <a:spcPct val="0"/>
        </a:spcAft>
        <a:buClr>
          <a:schemeClr val="tx1"/>
        </a:buClr>
        <a:buChar char="•"/>
        <a:defRPr sz="30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Char char="•"/>
        <a:defRPr>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Char char="–"/>
        <a:defRPr>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00"/>
            </a:gs>
            <a:gs pos="100000">
              <a:srgbClr val="454567"/>
            </a:gs>
          </a:gsLst>
          <a:lin ang="5400000" scaled="1"/>
        </a:gradFill>
        <a:effectLst/>
      </p:bgPr>
    </p:bg>
    <p:spTree>
      <p:nvGrpSpPr>
        <p:cNvPr id="1" name=""/>
        <p:cNvGrpSpPr/>
        <p:nvPr/>
      </p:nvGrpSpPr>
      <p:grpSpPr>
        <a:xfrm>
          <a:off x="0" y="0"/>
          <a:ext cx="0" cy="0"/>
          <a:chOff x="0" y="0"/>
          <a:chExt cx="0" cy="0"/>
        </a:xfrm>
      </p:grpSpPr>
    </p:spTree>
  </p:cSld>
  <p:clrMap bg1="dk2" tx1="lt1" bg2="dk1" tx2="lt2" accent1="accent1" accent2="accent2" accent3="accent3" accent4="accent4" accent5="accent5" accent6="accent6" hlink="hlink" folHlink="folHlink"/>
  <p:sldLayoutIdLst>
    <p:sldLayoutId id="2147483962" r:id="rId1"/>
    <p:sldLayoutId id="2147483963" r:id="rId2"/>
    <p:sldLayoutId id="2147483964" r:id="rId3"/>
    <p:sldLayoutId id="2147483965" r:id="rId4"/>
    <p:sldLayoutId id="2147483966" r:id="rId5"/>
    <p:sldLayoutId id="2147483967" r:id="rId6"/>
    <p:sldLayoutId id="2147483968" r:id="rId7"/>
    <p:sldLayoutId id="2147483969" r:id="rId8"/>
    <p:sldLayoutId id="2147483970" r:id="rId9"/>
    <p:sldLayoutId id="2147483971" r:id="rId10"/>
    <p:sldLayoutId id="2147483972" r:id="rId11"/>
    <p:sldLayoutId id="2147483973" r:id="rId12"/>
  </p:sldLayoutIdLst>
  <p:transition/>
  <p:txStyles>
    <p:titleStyle>
      <a:lvl1pPr algn="l" rtl="0" eaLnBrk="0" fontAlgn="base" hangingPunct="0">
        <a:spcBef>
          <a:spcPct val="0"/>
        </a:spcBef>
        <a:spcAft>
          <a:spcPct val="0"/>
        </a:spcAft>
        <a:defRPr sz="3200" b="1">
          <a:solidFill>
            <a:schemeClr val="tx2"/>
          </a:solidFill>
          <a:latin typeface="+mj-lt"/>
          <a:ea typeface="+mj-ea"/>
          <a:cs typeface="+mj-cs"/>
        </a:defRPr>
      </a:lvl1pPr>
      <a:lvl2pPr algn="l" rtl="0" eaLnBrk="0" fontAlgn="base" hangingPunct="0">
        <a:spcBef>
          <a:spcPct val="0"/>
        </a:spcBef>
        <a:spcAft>
          <a:spcPct val="0"/>
        </a:spcAft>
        <a:defRPr sz="3200" b="1">
          <a:solidFill>
            <a:schemeClr val="tx2"/>
          </a:solidFill>
          <a:latin typeface="Arial" pitchFamily="34" charset="0"/>
        </a:defRPr>
      </a:lvl2pPr>
      <a:lvl3pPr algn="l" rtl="0" eaLnBrk="0" fontAlgn="base" hangingPunct="0">
        <a:spcBef>
          <a:spcPct val="0"/>
        </a:spcBef>
        <a:spcAft>
          <a:spcPct val="0"/>
        </a:spcAft>
        <a:defRPr sz="3200" b="1">
          <a:solidFill>
            <a:schemeClr val="tx2"/>
          </a:solidFill>
          <a:latin typeface="Arial" pitchFamily="34" charset="0"/>
        </a:defRPr>
      </a:lvl3pPr>
      <a:lvl4pPr algn="l" rtl="0" eaLnBrk="0" fontAlgn="base" hangingPunct="0">
        <a:spcBef>
          <a:spcPct val="0"/>
        </a:spcBef>
        <a:spcAft>
          <a:spcPct val="0"/>
        </a:spcAft>
        <a:defRPr sz="3200" b="1">
          <a:solidFill>
            <a:schemeClr val="tx2"/>
          </a:solidFill>
          <a:latin typeface="Arial" pitchFamily="34" charset="0"/>
        </a:defRPr>
      </a:lvl4pPr>
      <a:lvl5pPr algn="l" rtl="0" eaLnBrk="0" fontAlgn="base" hangingPunct="0">
        <a:spcBef>
          <a:spcPct val="0"/>
        </a:spcBef>
        <a:spcAft>
          <a:spcPct val="0"/>
        </a:spcAft>
        <a:defRPr sz="3200" b="1">
          <a:solidFill>
            <a:schemeClr val="tx2"/>
          </a:solidFill>
          <a:latin typeface="Arial" pitchFamily="34" charset="0"/>
        </a:defRPr>
      </a:lvl5pPr>
      <a:lvl6pPr marL="457200" algn="l" rtl="0" eaLnBrk="0" fontAlgn="base" hangingPunct="0">
        <a:spcBef>
          <a:spcPct val="0"/>
        </a:spcBef>
        <a:spcAft>
          <a:spcPct val="0"/>
        </a:spcAft>
        <a:defRPr sz="3200" b="1">
          <a:solidFill>
            <a:schemeClr val="tx2"/>
          </a:solidFill>
          <a:latin typeface="Arial" pitchFamily="34" charset="0"/>
        </a:defRPr>
      </a:lvl6pPr>
      <a:lvl7pPr marL="914400" algn="l" rtl="0" eaLnBrk="0" fontAlgn="base" hangingPunct="0">
        <a:spcBef>
          <a:spcPct val="0"/>
        </a:spcBef>
        <a:spcAft>
          <a:spcPct val="0"/>
        </a:spcAft>
        <a:defRPr sz="3200" b="1">
          <a:solidFill>
            <a:schemeClr val="tx2"/>
          </a:solidFill>
          <a:latin typeface="Arial" pitchFamily="34" charset="0"/>
        </a:defRPr>
      </a:lvl7pPr>
      <a:lvl8pPr marL="1371600" algn="l" rtl="0" eaLnBrk="0" fontAlgn="base" hangingPunct="0">
        <a:spcBef>
          <a:spcPct val="0"/>
        </a:spcBef>
        <a:spcAft>
          <a:spcPct val="0"/>
        </a:spcAft>
        <a:defRPr sz="3200" b="1">
          <a:solidFill>
            <a:schemeClr val="tx2"/>
          </a:solidFill>
          <a:latin typeface="Arial" pitchFamily="34" charset="0"/>
        </a:defRPr>
      </a:lvl8pPr>
      <a:lvl9pPr marL="1828800" algn="l" rtl="0" eaLnBrk="0" fontAlgn="base" hangingPunct="0">
        <a:spcBef>
          <a:spcPct val="0"/>
        </a:spcBef>
        <a:spcAft>
          <a:spcPct val="0"/>
        </a:spcAft>
        <a:defRPr sz="3200" b="1">
          <a:solidFill>
            <a:schemeClr val="tx2"/>
          </a:solidFill>
          <a:latin typeface="Arial" pitchFamily="34" charset="0"/>
        </a:defRPr>
      </a:lvl9pPr>
    </p:titleStyle>
    <p:bodyStyle>
      <a:lvl1pPr marL="342900" indent="-342900" algn="l" rtl="0" eaLnBrk="0" fontAlgn="base" hangingPunct="0">
        <a:spcBef>
          <a:spcPct val="20000"/>
        </a:spcBef>
        <a:spcAft>
          <a:spcPct val="0"/>
        </a:spcAft>
        <a:buClr>
          <a:srgbClr val="2AC0FF"/>
        </a:buClr>
        <a:buSzPct val="75000"/>
        <a:buFont typeface="Monotype Sorts"/>
        <a:buChar char="l"/>
        <a:defRPr sz="28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folHlink"/>
        </a:buClr>
        <a:buSzPct val="75000"/>
        <a:buFont typeface="Monotype Sorts"/>
        <a:buChar char="u"/>
        <a:defRPr sz="24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5000"/>
        <a:buFont typeface="Monotype Sorts"/>
        <a:buChar char="F"/>
        <a:defRPr sz="20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4350" y="274638"/>
            <a:ext cx="92583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514350" y="1600201"/>
            <a:ext cx="92583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514350" y="6356351"/>
            <a:ext cx="24003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066287B4-432B-4088-A7D8-54769DC1D689}" type="datetimeFigureOut">
              <a:rPr lang="en-US" kern="1200" smtClean="0">
                <a:solidFill>
                  <a:prstClr val="black">
                    <a:tint val="75000"/>
                  </a:prstClr>
                </a:solidFill>
                <a:latin typeface="Calibri"/>
                <a:ea typeface="+mn-ea"/>
                <a:cs typeface="+mn-cs"/>
              </a:rPr>
              <a:pPr rtl="0"/>
              <a:t>8/2/2015</a:t>
            </a:fld>
            <a:endParaRPr lang="en-AU"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514725" y="6356351"/>
            <a:ext cx="325755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AU"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7372350" y="6356351"/>
            <a:ext cx="24003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7FDF628C-7FAF-4B01-BCA5-3BEA0A913F07}" type="slidenum">
              <a:rPr lang="en-AU" kern="1200" smtClean="0">
                <a:solidFill>
                  <a:prstClr val="black">
                    <a:tint val="75000"/>
                  </a:prstClr>
                </a:solidFill>
                <a:latin typeface="Calibri"/>
                <a:ea typeface="+mn-ea"/>
                <a:cs typeface="+mn-cs"/>
              </a:rPr>
              <a:pPr rtl="0"/>
              <a:t>‹#›</a:t>
            </a:fld>
            <a:endParaRPr lang="en-AU"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975" r:id="rId1"/>
    <p:sldLayoutId id="2147483976" r:id="rId2"/>
    <p:sldLayoutId id="2147483977" r:id="rId3"/>
    <p:sldLayoutId id="2147483978" r:id="rId4"/>
    <p:sldLayoutId id="2147483979" r:id="rId5"/>
    <p:sldLayoutId id="2147483980" r:id="rId6"/>
    <p:sldLayoutId id="2147483981" r:id="rId7"/>
    <p:sldLayoutId id="2147483982" r:id="rId8"/>
    <p:sldLayoutId id="2147483983" r:id="rId9"/>
    <p:sldLayoutId id="2147483984" r:id="rId10"/>
    <p:sldLayoutId id="2147483985" r:id="rId11"/>
    <p:sldLayoutId id="2147483986"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4350" y="274638"/>
            <a:ext cx="92583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14350" y="1600201"/>
            <a:ext cx="92583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14350" y="6356351"/>
            <a:ext cx="24003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1D8BD707-D9CF-40AE-B4C6-C98DA3205C09}" type="datetimeFigureOut">
              <a:rPr lang="en-US" kern="1200" smtClean="0">
                <a:solidFill>
                  <a:prstClr val="black">
                    <a:tint val="75000"/>
                  </a:prstClr>
                </a:solidFill>
                <a:latin typeface="Calibri"/>
                <a:ea typeface="+mn-ea"/>
                <a:cs typeface="+mn-cs"/>
              </a:rPr>
              <a:pPr rtl="0"/>
              <a:t>8/2/2015</a:t>
            </a:fld>
            <a:endParaRPr lang="en-US" kern="1200">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514725" y="6356351"/>
            <a:ext cx="325755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en-US" kern="1200">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7372350" y="6356351"/>
            <a:ext cx="24003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B6F15528-21DE-4FAA-801E-634DDDAF4B2B}" type="slidenum">
              <a:rPr lang="en-US" kern="1200" smtClean="0">
                <a:solidFill>
                  <a:prstClr val="black">
                    <a:tint val="75000"/>
                  </a:prstClr>
                </a:solidFill>
                <a:latin typeface="Calibri"/>
                <a:ea typeface="+mn-ea"/>
                <a:cs typeface="+mn-cs"/>
              </a:rPr>
              <a:pPr rtl="0"/>
              <a:t>‹#›</a:t>
            </a:fld>
            <a:endParaRPr lang="en-US" kern="1200">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988" r:id="rId1"/>
    <p:sldLayoutId id="2147483989" r:id="rId2"/>
    <p:sldLayoutId id="2147483990" r:id="rId3"/>
    <p:sldLayoutId id="2147483991" r:id="rId4"/>
    <p:sldLayoutId id="2147483992" r:id="rId5"/>
    <p:sldLayoutId id="2147483993" r:id="rId6"/>
    <p:sldLayoutId id="2147483994" r:id="rId7"/>
    <p:sldLayoutId id="2147483995" r:id="rId8"/>
    <p:sldLayoutId id="2147483996" r:id="rId9"/>
    <p:sldLayoutId id="2147483997" r:id="rId10"/>
    <p:sldLayoutId id="214748399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8.png"/><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8.xml"/><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t4dm.org.au/" TargetMode="External"/><Relationship Id="rId2" Type="http://schemas.openxmlformats.org/officeDocument/2006/relationships/notesSlide" Target="../notesSlides/notesSlide7.xml"/><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2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25.xml"/><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image" Target="../media/image38.jpeg"/><Relationship Id="rId13" Type="http://schemas.openxmlformats.org/officeDocument/2006/relationships/image" Target="../media/image43.png"/><Relationship Id="rId3" Type="http://schemas.openxmlformats.org/officeDocument/2006/relationships/image" Target="../media/image34.jpeg"/><Relationship Id="rId7" Type="http://schemas.openxmlformats.org/officeDocument/2006/relationships/image" Target="../media/image37.jpeg"/><Relationship Id="rId12" Type="http://schemas.openxmlformats.org/officeDocument/2006/relationships/image" Target="../media/image42.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6.jpeg"/><Relationship Id="rId11" Type="http://schemas.openxmlformats.org/officeDocument/2006/relationships/image" Target="../media/image41.jpeg"/><Relationship Id="rId5" Type="http://schemas.openxmlformats.org/officeDocument/2006/relationships/image" Target="../media/image13.jpeg"/><Relationship Id="rId10" Type="http://schemas.openxmlformats.org/officeDocument/2006/relationships/image" Target="../media/image40.jpeg"/><Relationship Id="rId4" Type="http://schemas.openxmlformats.org/officeDocument/2006/relationships/image" Target="../media/image35.jpeg"/><Relationship Id="rId9" Type="http://schemas.openxmlformats.org/officeDocument/2006/relationships/image" Target="../media/image39.jpeg"/></Relationships>
</file>

<file path=ppt/slides/_rels/slide3.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49.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ctrTitle"/>
          </p:nvPr>
        </p:nvSpPr>
        <p:spPr>
          <a:xfrm>
            <a:off x="0" y="214290"/>
            <a:ext cx="10287000" cy="1470025"/>
          </a:xfrm>
        </p:spPr>
        <p:txBody>
          <a:bodyPr/>
          <a:lstStyle/>
          <a:p>
            <a:pPr algn="ctr"/>
            <a:r>
              <a:rPr lang="en-AU" sz="4800" dirty="0" smtClean="0">
                <a:solidFill>
                  <a:srgbClr val="FF9933"/>
                </a:solidFill>
              </a:rPr>
              <a:t>Who Needs Androgen </a:t>
            </a:r>
            <a:br>
              <a:rPr lang="en-AU" sz="4800" dirty="0" smtClean="0">
                <a:solidFill>
                  <a:srgbClr val="FF9933"/>
                </a:solidFill>
              </a:rPr>
            </a:br>
            <a:r>
              <a:rPr lang="en-AU" sz="4800" dirty="0" smtClean="0">
                <a:solidFill>
                  <a:srgbClr val="FF9933"/>
                </a:solidFill>
              </a:rPr>
              <a:t>Replacement?</a:t>
            </a:r>
            <a:endParaRPr lang="en-GB" altLang="en-US" sz="4800" dirty="0" smtClean="0">
              <a:solidFill>
                <a:srgbClr val="FF9900"/>
              </a:solidFill>
            </a:endParaRPr>
          </a:p>
        </p:txBody>
      </p:sp>
      <p:sp>
        <p:nvSpPr>
          <p:cNvPr id="3075" name="Subtitle 3"/>
          <p:cNvSpPr>
            <a:spLocks noGrp="1"/>
          </p:cNvSpPr>
          <p:nvPr>
            <p:ph type="subTitle" idx="1"/>
          </p:nvPr>
        </p:nvSpPr>
        <p:spPr>
          <a:xfrm>
            <a:off x="714344" y="3500438"/>
            <a:ext cx="9215502" cy="1752600"/>
          </a:xfrm>
        </p:spPr>
        <p:txBody>
          <a:bodyPr/>
          <a:lstStyle/>
          <a:p>
            <a:pPr>
              <a:lnSpc>
                <a:spcPct val="90000"/>
              </a:lnSpc>
            </a:pPr>
            <a:r>
              <a:rPr lang="en-US" b="1" dirty="0" smtClean="0">
                <a:solidFill>
                  <a:srgbClr val="F5F86A"/>
                </a:solidFill>
                <a:effectLst/>
              </a:rPr>
              <a:t>Carolyn Allan</a:t>
            </a:r>
          </a:p>
          <a:p>
            <a:pPr>
              <a:lnSpc>
                <a:spcPct val="90000"/>
              </a:lnSpc>
            </a:pPr>
            <a:r>
              <a:rPr lang="en-US" sz="1600" b="1" dirty="0" smtClean="0">
                <a:solidFill>
                  <a:srgbClr val="F5F86A"/>
                </a:solidFill>
                <a:effectLst/>
              </a:rPr>
              <a:t> </a:t>
            </a:r>
            <a:r>
              <a:rPr lang="en-US" sz="2200" b="1" dirty="0" smtClean="0">
                <a:solidFill>
                  <a:srgbClr val="F5F86A"/>
                </a:solidFill>
                <a:effectLst/>
              </a:rPr>
              <a:t>MBBS(</a:t>
            </a:r>
            <a:r>
              <a:rPr lang="en-US" sz="2200" b="1" dirty="0" err="1" smtClean="0">
                <a:solidFill>
                  <a:srgbClr val="F5F86A"/>
                </a:solidFill>
                <a:effectLst/>
              </a:rPr>
              <a:t>Hons</a:t>
            </a:r>
            <a:r>
              <a:rPr lang="en-US" sz="2200" b="1" dirty="0" smtClean="0">
                <a:solidFill>
                  <a:srgbClr val="F5F86A"/>
                </a:solidFill>
                <a:effectLst/>
              </a:rPr>
              <a:t>), PhD, DRCOG(UK), FRACP</a:t>
            </a:r>
            <a:endParaRPr lang="en-US" sz="2200" b="1" baseline="30000" dirty="0" smtClean="0">
              <a:solidFill>
                <a:srgbClr val="F5F86A"/>
              </a:solidFill>
              <a:effectLst/>
            </a:endParaRPr>
          </a:p>
          <a:p>
            <a:pPr>
              <a:lnSpc>
                <a:spcPct val="90000"/>
              </a:lnSpc>
            </a:pPr>
            <a:endParaRPr lang="en-US" b="1" baseline="30000" dirty="0" smtClean="0">
              <a:solidFill>
                <a:srgbClr val="F5F86A"/>
              </a:solidFill>
              <a:effectLst/>
            </a:endParaRPr>
          </a:p>
          <a:p>
            <a:pPr>
              <a:lnSpc>
                <a:spcPct val="90000"/>
              </a:lnSpc>
            </a:pPr>
            <a:r>
              <a:rPr lang="en-US" sz="1800" b="1" dirty="0" err="1" smtClean="0">
                <a:effectLst/>
                <a:cs typeface="Aharoni" pitchFamily="2" charset="-79"/>
              </a:rPr>
              <a:t>Andrologist</a:t>
            </a:r>
            <a:r>
              <a:rPr lang="en-US" sz="1800" b="1" dirty="0" smtClean="0">
                <a:effectLst/>
                <a:cs typeface="Aharoni" pitchFamily="2" charset="-79"/>
              </a:rPr>
              <a:t>, Hudson Institute  </a:t>
            </a:r>
          </a:p>
          <a:p>
            <a:pPr>
              <a:lnSpc>
                <a:spcPct val="90000"/>
              </a:lnSpc>
            </a:pPr>
            <a:r>
              <a:rPr lang="en-US" sz="1800" b="1" dirty="0" err="1" smtClean="0">
                <a:effectLst/>
                <a:cs typeface="Aharoni" pitchFamily="2" charset="-79"/>
              </a:rPr>
              <a:t>Adj</a:t>
            </a:r>
            <a:r>
              <a:rPr lang="en-US" sz="1800" b="1" dirty="0" smtClean="0">
                <a:effectLst/>
                <a:cs typeface="Aharoni" pitchFamily="2" charset="-79"/>
              </a:rPr>
              <a:t> </a:t>
            </a:r>
            <a:r>
              <a:rPr lang="en-US" sz="1800" b="1" dirty="0" err="1" smtClean="0">
                <a:effectLst/>
                <a:cs typeface="Aharoni" pitchFamily="2" charset="-79"/>
              </a:rPr>
              <a:t>Clin</a:t>
            </a:r>
            <a:r>
              <a:rPr lang="en-US" sz="1800" b="1" dirty="0" smtClean="0">
                <a:effectLst/>
                <a:cs typeface="Aharoni" pitchFamily="2" charset="-79"/>
              </a:rPr>
              <a:t> Assoc Prof, Hudson </a:t>
            </a:r>
            <a:r>
              <a:rPr lang="en-AU" sz="1800" b="1" dirty="0" smtClean="0">
                <a:effectLst/>
                <a:cs typeface="Aharoni" pitchFamily="2" charset="-79"/>
              </a:rPr>
              <a:t>Institute of Medical Research </a:t>
            </a:r>
          </a:p>
          <a:p>
            <a:pPr>
              <a:lnSpc>
                <a:spcPct val="90000"/>
              </a:lnSpc>
            </a:pPr>
            <a:r>
              <a:rPr lang="en-AU" sz="1800" b="1" dirty="0" smtClean="0">
                <a:effectLst/>
                <a:cs typeface="Aharoni" pitchFamily="2" charset="-79"/>
              </a:rPr>
              <a:t>and </a:t>
            </a:r>
            <a:r>
              <a:rPr lang="en-US" sz="1800" b="1" dirty="0" smtClean="0">
                <a:effectLst/>
                <a:cs typeface="Aharoni" pitchFamily="2" charset="-79"/>
              </a:rPr>
              <a:t>Dept O&amp;G, </a:t>
            </a:r>
            <a:r>
              <a:rPr lang="en-US" sz="1800" b="1" dirty="0" err="1" smtClean="0">
                <a:effectLst/>
                <a:cs typeface="Aharoni" pitchFamily="2" charset="-79"/>
              </a:rPr>
              <a:t>Monash</a:t>
            </a:r>
            <a:r>
              <a:rPr lang="en-US" sz="1800" b="1" dirty="0" smtClean="0">
                <a:effectLst/>
                <a:cs typeface="Aharoni" pitchFamily="2" charset="-79"/>
              </a:rPr>
              <a:t> University </a:t>
            </a:r>
          </a:p>
          <a:p>
            <a:pPr>
              <a:lnSpc>
                <a:spcPct val="90000"/>
              </a:lnSpc>
            </a:pPr>
            <a:r>
              <a:rPr lang="en-US" sz="1800" b="1" dirty="0" smtClean="0">
                <a:effectLst/>
                <a:cs typeface="Aharoni" pitchFamily="2" charset="-79"/>
              </a:rPr>
              <a:t>Endocrinologist, </a:t>
            </a:r>
            <a:r>
              <a:rPr lang="en-US" sz="1800" b="1" dirty="0" smtClean="0">
                <a:effectLst/>
                <a:cs typeface="Aharoni" pitchFamily="2" charset="-79"/>
              </a:rPr>
              <a:t>Cabrini and </a:t>
            </a:r>
            <a:r>
              <a:rPr lang="en-US" sz="1800" b="1" dirty="0" err="1" smtClean="0">
                <a:effectLst/>
                <a:cs typeface="Aharoni" pitchFamily="2" charset="-79"/>
              </a:rPr>
              <a:t>Monash</a:t>
            </a:r>
            <a:r>
              <a:rPr lang="en-US" sz="1800" b="1" dirty="0" smtClean="0">
                <a:effectLst/>
                <a:cs typeface="Aharoni" pitchFamily="2" charset="-79"/>
              </a:rPr>
              <a:t> </a:t>
            </a:r>
            <a:r>
              <a:rPr lang="en-US" sz="1800" b="1" dirty="0" smtClean="0">
                <a:effectLst/>
                <a:cs typeface="Aharoni" pitchFamily="2" charset="-79"/>
              </a:rPr>
              <a:t>Health</a:t>
            </a:r>
          </a:p>
          <a:p>
            <a:pPr>
              <a:lnSpc>
                <a:spcPct val="90000"/>
              </a:lnSpc>
            </a:pPr>
            <a:r>
              <a:rPr lang="en-US" sz="1800" b="1" dirty="0" smtClean="0">
                <a:effectLst/>
                <a:cs typeface="Aharoni" pitchFamily="2" charset="-79"/>
              </a:rPr>
              <a:t>Advisor, </a:t>
            </a:r>
            <a:r>
              <a:rPr lang="en-US" sz="1800" b="1" dirty="0" err="1" smtClean="0">
                <a:effectLst/>
                <a:cs typeface="Aharoni" pitchFamily="2" charset="-79"/>
              </a:rPr>
              <a:t>Andrology</a:t>
            </a:r>
            <a:r>
              <a:rPr lang="en-US" sz="1800" b="1" dirty="0" smtClean="0">
                <a:effectLst/>
                <a:cs typeface="Aharoni" pitchFamily="2" charset="-79"/>
              </a:rPr>
              <a:t> Australia</a:t>
            </a:r>
          </a:p>
          <a:p>
            <a:pPr>
              <a:lnSpc>
                <a:spcPct val="90000"/>
              </a:lnSpc>
            </a:pPr>
            <a:endParaRPr lang="en-US" sz="1000" b="1" dirty="0" smtClean="0">
              <a:effectLst/>
              <a:cs typeface="Aharoni" pitchFamily="2" charset="-79"/>
            </a:endParaRPr>
          </a:p>
          <a:p>
            <a:pPr>
              <a:lnSpc>
                <a:spcPct val="90000"/>
              </a:lnSpc>
            </a:pPr>
            <a:r>
              <a:rPr lang="en-US" sz="1800" b="1" i="1" dirty="0" smtClean="0">
                <a:solidFill>
                  <a:srgbClr val="FF9933"/>
                </a:solidFill>
                <a:effectLst/>
                <a:cs typeface="Aharoni" pitchFamily="2" charset="-79"/>
              </a:rPr>
              <a:t>Men’s Health GP Education Seminar, Cabrini Malvern. Saturday August 8</a:t>
            </a:r>
            <a:r>
              <a:rPr lang="en-US" sz="1800" b="1" i="1" baseline="30000" dirty="0" smtClean="0">
                <a:solidFill>
                  <a:srgbClr val="FF9933"/>
                </a:solidFill>
                <a:effectLst/>
                <a:cs typeface="Aharoni" pitchFamily="2" charset="-79"/>
              </a:rPr>
              <a:t>th </a:t>
            </a:r>
            <a:r>
              <a:rPr lang="en-US" sz="1800" b="1" i="1" dirty="0" smtClean="0">
                <a:solidFill>
                  <a:srgbClr val="FF9933"/>
                </a:solidFill>
                <a:effectLst/>
                <a:cs typeface="Aharoni" pitchFamily="2" charset="-79"/>
              </a:rPr>
              <a:t>2015</a:t>
            </a:r>
            <a:endParaRPr lang="en-US" sz="1800" b="1" i="1" dirty="0" smtClean="0">
              <a:solidFill>
                <a:srgbClr val="FF9933"/>
              </a:solidFill>
              <a:effectLst/>
              <a:cs typeface="Aharoni" pitchFamily="2" charset="-79"/>
            </a:endParaRPr>
          </a:p>
        </p:txBody>
      </p:sp>
      <p:pic>
        <p:nvPicPr>
          <p:cNvPr id="4" name="Picture 2" descr="Untitled-1"/>
          <p:cNvPicPr>
            <a:picLocks noChangeAspect="1" noChangeArrowheads="1"/>
          </p:cNvPicPr>
          <p:nvPr/>
        </p:nvPicPr>
        <p:blipFill>
          <a:blip r:embed="rId2" cstate="print"/>
          <a:srcRect/>
          <a:stretch>
            <a:fillRect/>
          </a:stretch>
        </p:blipFill>
        <p:spPr bwMode="auto">
          <a:xfrm>
            <a:off x="3714740" y="1785926"/>
            <a:ext cx="1422433" cy="1677210"/>
          </a:xfrm>
          <a:prstGeom prst="rect">
            <a:avLst/>
          </a:prstGeom>
          <a:noFill/>
          <a:ln w="9525">
            <a:noFill/>
            <a:miter lim="800000"/>
            <a:headEnd/>
            <a:tailEnd/>
          </a:ln>
        </p:spPr>
      </p:pic>
      <p:pic>
        <p:nvPicPr>
          <p:cNvPr id="6" name="Picture 18"/>
          <p:cNvPicPr>
            <a:picLocks noChangeAspect="1" noChangeArrowheads="1"/>
          </p:cNvPicPr>
          <p:nvPr/>
        </p:nvPicPr>
        <p:blipFill>
          <a:blip r:embed="rId3"/>
          <a:srcRect l="7153" r="7312"/>
          <a:stretch>
            <a:fillRect/>
          </a:stretch>
        </p:blipFill>
        <p:spPr bwMode="auto">
          <a:xfrm>
            <a:off x="5286376" y="1785926"/>
            <a:ext cx="1643074" cy="1707135"/>
          </a:xfrm>
          <a:prstGeom prst="rect">
            <a:avLst/>
          </a:prstGeom>
          <a:noFill/>
          <a:ln w="9525" algn="ctr">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5010" name="Rectangle 2"/>
          <p:cNvSpPr>
            <a:spLocks noGrp="1" noChangeArrowheads="1"/>
          </p:cNvSpPr>
          <p:nvPr>
            <p:ph type="title"/>
          </p:nvPr>
        </p:nvSpPr>
        <p:spPr bwMode="auto">
          <a:xfrm>
            <a:off x="160699" y="214290"/>
            <a:ext cx="10126301" cy="1143000"/>
          </a:xfrm>
          <a:noFill/>
          <a:ln>
            <a:miter lim="800000"/>
            <a:headEnd/>
            <a:tailEnd/>
          </a:ln>
        </p:spPr>
        <p:txBody>
          <a:bodyPr vert="horz" wrap="square" lIns="91440" tIns="45720" rIns="91440" bIns="45720" numCol="1" anchor="t" anchorCtr="0" compatLnSpc="1">
            <a:prstTxWarp prst="textNoShape">
              <a:avLst/>
            </a:prstTxWarp>
          </a:bodyPr>
          <a:lstStyle/>
          <a:p>
            <a:r>
              <a:rPr lang="en-US" sz="3600" dirty="0">
                <a:solidFill>
                  <a:srgbClr val="FF9933"/>
                </a:solidFill>
              </a:rPr>
              <a:t>Distribution of Mean Testosterone </a:t>
            </a:r>
            <a:r>
              <a:rPr lang="en-US" sz="3600" dirty="0" smtClean="0">
                <a:solidFill>
                  <a:srgbClr val="FF9933"/>
                </a:solidFill>
              </a:rPr>
              <a:t>Levels </a:t>
            </a:r>
            <a:r>
              <a:rPr lang="en-US" sz="3600" dirty="0">
                <a:solidFill>
                  <a:srgbClr val="FF9933"/>
                </a:solidFill>
              </a:rPr>
              <a:t>in Men as a Function of Adiposity </a:t>
            </a:r>
          </a:p>
        </p:txBody>
      </p:sp>
      <p:graphicFrame>
        <p:nvGraphicFramePr>
          <p:cNvPr id="555011" name="Object 3"/>
          <p:cNvGraphicFramePr>
            <a:graphicFrameLocks noChangeAspect="1"/>
          </p:cNvGraphicFramePr>
          <p:nvPr/>
        </p:nvGraphicFramePr>
        <p:xfrm>
          <a:off x="857250" y="1184279"/>
          <a:ext cx="7997825" cy="5546725"/>
        </p:xfrm>
        <a:graphic>
          <a:graphicData uri="http://schemas.openxmlformats.org/presentationml/2006/ole">
            <p:oleObj spid="_x0000_s259074" name="Prism Project" r:id="rId4" imgW="3785400" imgH="2627280" progId="Prism4.Document">
              <p:embed/>
            </p:oleObj>
          </a:graphicData>
        </a:graphic>
      </p:graphicFrame>
      <p:pic>
        <p:nvPicPr>
          <p:cNvPr id="555012" name="Picture 4" descr="phi_logo_wn_rgb for slides"/>
          <p:cNvPicPr>
            <a:picLocks noChangeAspect="1" noChangeArrowheads="1"/>
          </p:cNvPicPr>
          <p:nvPr/>
        </p:nvPicPr>
        <p:blipFill>
          <a:blip r:embed="rId5" cstate="print">
            <a:clrChange>
              <a:clrFrom>
                <a:srgbClr val="FFFFFF"/>
              </a:clrFrom>
              <a:clrTo>
                <a:srgbClr val="FFFFFF">
                  <a:alpha val="0"/>
                </a:srgbClr>
              </a:clrTo>
            </a:clrChange>
            <a:lum contrast="18000"/>
          </a:blip>
          <a:srcRect/>
          <a:stretch>
            <a:fillRect/>
          </a:stretch>
        </p:blipFill>
        <p:spPr bwMode="auto">
          <a:xfrm>
            <a:off x="319088" y="5734050"/>
            <a:ext cx="1657350" cy="871538"/>
          </a:xfrm>
          <a:prstGeom prst="rect">
            <a:avLst/>
          </a:prstGeom>
          <a:noFill/>
        </p:spPr>
      </p:pic>
      <p:sp>
        <p:nvSpPr>
          <p:cNvPr id="555013" name="Text Box 5"/>
          <p:cNvSpPr txBox="1">
            <a:spLocks noChangeArrowheads="1"/>
          </p:cNvSpPr>
          <p:nvPr/>
        </p:nvSpPr>
        <p:spPr bwMode="auto">
          <a:xfrm>
            <a:off x="2406651" y="2014538"/>
            <a:ext cx="5663730" cy="369332"/>
          </a:xfrm>
          <a:prstGeom prst="rect">
            <a:avLst/>
          </a:prstGeom>
          <a:noFill/>
          <a:ln w="9525" algn="ctr">
            <a:noFill/>
            <a:miter lim="800000"/>
            <a:headEnd/>
            <a:tailEnd/>
          </a:ln>
          <a:effectLst/>
        </p:spPr>
        <p:txBody>
          <a:bodyPr wrap="none">
            <a:spAutoFit/>
          </a:bodyPr>
          <a:lstStyle/>
          <a:p>
            <a:pPr marL="342900" indent="-342900">
              <a:buFont typeface="Monotype Sorts"/>
              <a:buNone/>
            </a:pPr>
            <a:r>
              <a:rPr lang="en-US" sz="1800" b="1">
                <a:solidFill>
                  <a:srgbClr val="FF9933"/>
                </a:solidFill>
                <a:effectLst>
                  <a:outerShdw blurRad="38100" dist="38100" dir="2700000" algn="tl">
                    <a:srgbClr val="000000"/>
                  </a:outerShdw>
                </a:effectLst>
              </a:rPr>
              <a:t>BMI 30kg/m</a:t>
            </a:r>
            <a:r>
              <a:rPr lang="en-US" sz="1800" b="1" baseline="30000">
                <a:solidFill>
                  <a:srgbClr val="FF9933"/>
                </a:solidFill>
                <a:effectLst>
                  <a:outerShdw blurRad="38100" dist="38100" dir="2700000" algn="tl">
                    <a:srgbClr val="000000"/>
                  </a:outerShdw>
                </a:effectLst>
              </a:rPr>
              <a:t>2</a:t>
            </a:r>
            <a:r>
              <a:rPr lang="en-US" sz="1800" b="1">
                <a:solidFill>
                  <a:srgbClr val="FF9933"/>
                </a:solidFill>
                <a:effectLst>
                  <a:outerShdw blurRad="38100" dist="38100" dir="2700000" algn="tl">
                    <a:srgbClr val="000000"/>
                  </a:outerShdw>
                </a:effectLst>
              </a:rPr>
              <a:t>; WC 108cm    </a:t>
            </a:r>
            <a:r>
              <a:rPr lang="en-US" sz="1800" b="1">
                <a:solidFill>
                  <a:srgbClr val="C9F9F4"/>
                </a:solidFill>
                <a:effectLst>
                  <a:outerShdw blurRad="38100" dist="38100" dir="2700000" algn="tl">
                    <a:srgbClr val="000000"/>
                  </a:outerShdw>
                </a:effectLst>
              </a:rPr>
              <a:t>BMI 26kg/m</a:t>
            </a:r>
            <a:r>
              <a:rPr lang="en-US" sz="1800" b="1" baseline="30000">
                <a:solidFill>
                  <a:srgbClr val="C9F9F4"/>
                </a:solidFill>
                <a:effectLst>
                  <a:outerShdw blurRad="38100" dist="38100" dir="2700000" algn="tl">
                    <a:srgbClr val="000000"/>
                  </a:outerShdw>
                </a:effectLst>
              </a:rPr>
              <a:t>2</a:t>
            </a:r>
            <a:r>
              <a:rPr lang="en-US" sz="1800" b="1">
                <a:solidFill>
                  <a:srgbClr val="C9F9F4"/>
                </a:solidFill>
                <a:effectLst>
                  <a:outerShdw blurRad="38100" dist="38100" dir="2700000" algn="tl">
                    <a:srgbClr val="000000"/>
                  </a:outerShdw>
                </a:effectLst>
              </a:rPr>
              <a:t>; WC 94cm</a:t>
            </a:r>
          </a:p>
        </p:txBody>
      </p:sp>
      <p:sp>
        <p:nvSpPr>
          <p:cNvPr id="555015" name="Text Box 7"/>
          <p:cNvSpPr txBox="1">
            <a:spLocks noChangeArrowheads="1"/>
          </p:cNvSpPr>
          <p:nvPr/>
        </p:nvSpPr>
        <p:spPr bwMode="auto">
          <a:xfrm>
            <a:off x="5464973" y="6488668"/>
            <a:ext cx="4113049" cy="369332"/>
          </a:xfrm>
          <a:prstGeom prst="rect">
            <a:avLst/>
          </a:prstGeom>
          <a:noFill/>
          <a:ln w="9525" algn="ctr">
            <a:noFill/>
            <a:miter lim="800000"/>
            <a:headEnd/>
            <a:tailEnd/>
          </a:ln>
          <a:effectLst/>
        </p:spPr>
        <p:txBody>
          <a:bodyPr wrap="none">
            <a:spAutoFit/>
          </a:bodyPr>
          <a:lstStyle/>
          <a:p>
            <a:pPr marL="342900" indent="-342900">
              <a:buFont typeface="Monotype Sorts"/>
              <a:buNone/>
            </a:pPr>
            <a:r>
              <a:rPr lang="en-GB" sz="1800" b="1" i="1">
                <a:solidFill>
                  <a:srgbClr val="F5F86A"/>
                </a:solidFill>
                <a:effectLst>
                  <a:outerShdw blurRad="38100" dist="38100" dir="2700000" algn="tl">
                    <a:srgbClr val="000000"/>
                  </a:outerShdw>
                </a:effectLst>
              </a:rPr>
              <a:t>Allan. Med J Aust 2006. 185: 424-27.</a:t>
            </a:r>
            <a:endParaRPr lang="en-US" sz="1800" b="1" i="1">
              <a:solidFill>
                <a:srgbClr val="F5F86A"/>
              </a:solidFill>
              <a:effectLst>
                <a:outerShdw blurRad="38100" dist="38100" dir="2700000" algn="tl">
                  <a:srgbClr val="000000"/>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1"/>
          <p:cNvSpPr txBox="1">
            <a:spLocks noChangeArrowheads="1"/>
          </p:cNvSpPr>
          <p:nvPr/>
        </p:nvSpPr>
        <p:spPr bwMode="auto">
          <a:xfrm>
            <a:off x="366714" y="381002"/>
            <a:ext cx="9553575" cy="415925"/>
          </a:xfrm>
          <a:prstGeom prst="rect">
            <a:avLst/>
          </a:prstGeom>
          <a:noFill/>
          <a:ln w="9525">
            <a:noFill/>
            <a:round/>
            <a:headEnd/>
            <a:tailEnd/>
          </a:ln>
          <a:effectLst/>
        </p:spPr>
        <p:txBody>
          <a:bodyPr lIns="0" tIns="0" rIns="0" bIns="0"/>
          <a:lstStyle/>
          <a:p>
            <a:pPr algn="l" rtl="0" eaLnBrk="0" fontAlgn="base" hangingPunct="0">
              <a:spcBef>
                <a:spcPct val="20000"/>
              </a:spcBef>
              <a:spcAft>
                <a:spcPct val="0"/>
              </a:spcAft>
              <a:buClr>
                <a:srgbClr val="2AC0FF"/>
              </a:buClr>
              <a:buSzPct val="75000"/>
              <a:buFont typeface="Monotype Sorts"/>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GB" sz="3200" b="1" kern="1200" dirty="0">
                <a:solidFill>
                  <a:srgbClr val="FF9933"/>
                </a:solidFill>
                <a:latin typeface="Arial" pitchFamily="34" charset="0"/>
                <a:ea typeface="msgothic" charset="0"/>
                <a:cs typeface="msgothic" charset="0"/>
              </a:rPr>
              <a:t>Changes in </a:t>
            </a:r>
            <a:r>
              <a:rPr lang="en-GB" sz="3200" b="1" kern="1200" dirty="0" smtClean="0">
                <a:solidFill>
                  <a:srgbClr val="FF9933"/>
                </a:solidFill>
                <a:latin typeface="Arial" pitchFamily="34" charset="0"/>
                <a:ea typeface="msgothic" charset="0"/>
                <a:cs typeface="msgothic" charset="0"/>
              </a:rPr>
              <a:t>Health Status Account </a:t>
            </a:r>
            <a:r>
              <a:rPr lang="en-GB" sz="3200" b="1" kern="1200" dirty="0">
                <a:solidFill>
                  <a:srgbClr val="FF9933"/>
                </a:solidFill>
                <a:latin typeface="Arial" pitchFamily="34" charset="0"/>
                <a:ea typeface="msgothic" charset="0"/>
                <a:cs typeface="msgothic" charset="0"/>
              </a:rPr>
              <a:t>for a </a:t>
            </a:r>
            <a:r>
              <a:rPr lang="en-GB" sz="3200" b="1" kern="1200" dirty="0" smtClean="0">
                <a:solidFill>
                  <a:srgbClr val="FF9933"/>
                </a:solidFill>
                <a:latin typeface="Arial" pitchFamily="34" charset="0"/>
                <a:ea typeface="msgothic" charset="0"/>
                <a:cs typeface="msgothic" charset="0"/>
              </a:rPr>
              <a:t>Substantial Portion </a:t>
            </a:r>
            <a:r>
              <a:rPr lang="en-GB" sz="3200" b="1" kern="1200" dirty="0">
                <a:solidFill>
                  <a:srgbClr val="FF9933"/>
                </a:solidFill>
                <a:latin typeface="Arial" pitchFamily="34" charset="0"/>
                <a:ea typeface="msgothic" charset="0"/>
                <a:cs typeface="msgothic" charset="0"/>
              </a:rPr>
              <a:t>of </a:t>
            </a:r>
            <a:r>
              <a:rPr lang="en-GB" sz="3200" b="1" kern="1200" dirty="0" smtClean="0">
                <a:solidFill>
                  <a:srgbClr val="FF9933"/>
                </a:solidFill>
                <a:latin typeface="Arial" pitchFamily="34" charset="0"/>
                <a:ea typeface="msgothic" charset="0"/>
                <a:cs typeface="msgothic" charset="0"/>
              </a:rPr>
              <a:t>Longitudinal </a:t>
            </a:r>
            <a:r>
              <a:rPr lang="en-GB" sz="3200" b="1" kern="1200" dirty="0">
                <a:solidFill>
                  <a:srgbClr val="FF9933"/>
                </a:solidFill>
                <a:latin typeface="Arial" pitchFamily="34" charset="0"/>
                <a:ea typeface="msgothic" charset="0"/>
                <a:cs typeface="msgothic" charset="0"/>
              </a:rPr>
              <a:t>Te </a:t>
            </a:r>
            <a:r>
              <a:rPr lang="en-GB" sz="3200" b="1" kern="1200" dirty="0" smtClean="0">
                <a:solidFill>
                  <a:srgbClr val="FF9933"/>
                </a:solidFill>
                <a:latin typeface="Arial" pitchFamily="34" charset="0"/>
                <a:ea typeface="msgothic" charset="0"/>
                <a:cs typeface="msgothic" charset="0"/>
              </a:rPr>
              <a:t>Decline</a:t>
            </a:r>
            <a:r>
              <a:rPr lang="en-GB" sz="3200" b="1" kern="1200" dirty="0">
                <a:solidFill>
                  <a:srgbClr val="FF9933"/>
                </a:solidFill>
                <a:latin typeface="Arial" pitchFamily="34" charset="0"/>
                <a:ea typeface="msgothic" charset="0"/>
                <a:cs typeface="msgothic" charset="0"/>
              </a:rPr>
              <a:t>. </a:t>
            </a:r>
          </a:p>
        </p:txBody>
      </p:sp>
      <p:pic>
        <p:nvPicPr>
          <p:cNvPr id="38915" name="Picture 2"/>
          <p:cNvPicPr>
            <a:picLocks noChangeAspect="1" noChangeArrowheads="1"/>
          </p:cNvPicPr>
          <p:nvPr/>
        </p:nvPicPr>
        <p:blipFill>
          <a:blip r:embed="rId3"/>
          <a:srcRect/>
          <a:stretch>
            <a:fillRect/>
          </a:stretch>
        </p:blipFill>
        <p:spPr bwMode="auto">
          <a:xfrm>
            <a:off x="6799264" y="5821365"/>
            <a:ext cx="1660525" cy="655637"/>
          </a:xfrm>
          <a:prstGeom prst="rect">
            <a:avLst/>
          </a:prstGeom>
          <a:noFill/>
          <a:ln w="9525">
            <a:noFill/>
            <a:round/>
            <a:headEnd/>
            <a:tailEnd/>
          </a:ln>
          <a:effectLst/>
        </p:spPr>
      </p:pic>
      <p:pic>
        <p:nvPicPr>
          <p:cNvPr id="38916" name="Picture 3"/>
          <p:cNvPicPr>
            <a:picLocks noChangeAspect="1" noChangeArrowheads="1"/>
          </p:cNvPicPr>
          <p:nvPr/>
        </p:nvPicPr>
        <p:blipFill>
          <a:blip r:embed="rId4"/>
          <a:srcRect/>
          <a:stretch>
            <a:fillRect/>
          </a:stretch>
        </p:blipFill>
        <p:spPr bwMode="auto">
          <a:xfrm>
            <a:off x="868364" y="1773240"/>
            <a:ext cx="5002212" cy="3576637"/>
          </a:xfrm>
          <a:prstGeom prst="rect">
            <a:avLst/>
          </a:prstGeom>
          <a:noFill/>
          <a:ln w="9525">
            <a:noFill/>
            <a:round/>
            <a:headEnd/>
            <a:tailEnd/>
          </a:ln>
          <a:effectLst/>
        </p:spPr>
      </p:pic>
      <p:sp>
        <p:nvSpPr>
          <p:cNvPr id="38917" name="Text Box 4"/>
          <p:cNvSpPr txBox="1">
            <a:spLocks noChangeArrowheads="1"/>
          </p:cNvSpPr>
          <p:nvPr/>
        </p:nvSpPr>
        <p:spPr bwMode="auto">
          <a:xfrm>
            <a:off x="1327150" y="5675315"/>
            <a:ext cx="4408488" cy="231775"/>
          </a:xfrm>
          <a:prstGeom prst="rect">
            <a:avLst/>
          </a:prstGeom>
          <a:noFill/>
          <a:ln w="9525">
            <a:noFill/>
            <a:round/>
            <a:headEnd/>
            <a:tailEnd/>
          </a:ln>
          <a:effectLst/>
        </p:spPr>
        <p:txBody>
          <a:bodyPr lIns="0" tIns="0" rIns="0" bIns="0"/>
          <a:lstStyle/>
          <a:p>
            <a:pPr algn="l" rtl="0" eaLnBrk="0" fontAlgn="base" hangingPunct="0">
              <a:spcBef>
                <a:spcPct val="20000"/>
              </a:spcBef>
              <a:spcAft>
                <a:spcPct val="0"/>
              </a:spcAft>
              <a:buClr>
                <a:srgbClr val="2AC0FF"/>
              </a:buClr>
              <a:buSzPct val="75000"/>
              <a:buFont typeface="Monotype Sorts"/>
              <a:buNone/>
              <a:tabLst>
                <a:tab pos="723900" algn="l"/>
                <a:tab pos="1447800" algn="l"/>
                <a:tab pos="2171700" algn="l"/>
                <a:tab pos="2895600" algn="l"/>
                <a:tab pos="3619500" algn="l"/>
              </a:tabLst>
            </a:pPr>
            <a:r>
              <a:rPr lang="en-GB" sz="1600" b="1" i="1" kern="1200" dirty="0" err="1">
                <a:solidFill>
                  <a:srgbClr val="FFFF66"/>
                </a:solidFill>
                <a:latin typeface="Arial" pitchFamily="34" charset="0"/>
                <a:ea typeface="msgothic" charset="0"/>
                <a:cs typeface="msgothic" charset="0"/>
              </a:rPr>
              <a:t>Travison</a:t>
            </a:r>
            <a:r>
              <a:rPr lang="en-GB" sz="1600" b="1" i="1" kern="1200" dirty="0">
                <a:solidFill>
                  <a:srgbClr val="FFFF66"/>
                </a:solidFill>
                <a:latin typeface="Arial" pitchFamily="34" charset="0"/>
                <a:ea typeface="msgothic" charset="0"/>
                <a:cs typeface="msgothic" charset="0"/>
              </a:rPr>
              <a:t> T G et al. JCEM 2007;92:549-555</a:t>
            </a:r>
          </a:p>
        </p:txBody>
      </p:sp>
      <p:sp>
        <p:nvSpPr>
          <p:cNvPr id="38918" name="TextBox 2"/>
          <p:cNvSpPr txBox="1">
            <a:spLocks noChangeArrowheads="1"/>
          </p:cNvSpPr>
          <p:nvPr/>
        </p:nvSpPr>
        <p:spPr bwMode="auto">
          <a:xfrm rot="10800000" flipV="1">
            <a:off x="6151564" y="1772713"/>
            <a:ext cx="3573462" cy="3785652"/>
          </a:xfrm>
          <a:prstGeom prst="rect">
            <a:avLst/>
          </a:prstGeom>
          <a:noFill/>
          <a:ln w="9525">
            <a:noFill/>
            <a:miter lim="800000"/>
            <a:headEnd/>
            <a:tailEnd/>
          </a:ln>
        </p:spPr>
        <p:txBody>
          <a:bodyPr>
            <a:spAutoFit/>
          </a:bodyPr>
          <a:lstStyle/>
          <a:p>
            <a:pPr algn="l" rtl="0" eaLnBrk="0" fontAlgn="base" hangingPunct="0">
              <a:spcBef>
                <a:spcPct val="20000"/>
              </a:spcBef>
              <a:spcAft>
                <a:spcPct val="0"/>
              </a:spcAft>
              <a:buClr>
                <a:srgbClr val="2AC0FF"/>
              </a:buClr>
              <a:buSzPct val="75000"/>
              <a:buFont typeface="Monotype Sorts"/>
              <a:buNone/>
            </a:pPr>
            <a:r>
              <a:rPr lang="en-GB" sz="2400" b="1" kern="1200">
                <a:solidFill>
                  <a:srgbClr val="FFFFFF"/>
                </a:solidFill>
                <a:latin typeface="Arial" pitchFamily="34" charset="0"/>
                <a:ea typeface="msgothic" charset="0"/>
                <a:cs typeface="msgothic" charset="0"/>
              </a:rPr>
              <a:t>The estimated difference in T levels between subjects who are obese and those who are not is comparable to the decline observed over 10 yr of aging among subjects whose BMI remained stable.</a:t>
            </a:r>
            <a:endParaRPr lang="en-AU" sz="2400" b="1" kern="1200">
              <a:solidFill>
                <a:srgbClr val="FFFFFF"/>
              </a:solidFill>
              <a:latin typeface="Arial" pitchFamily="34" charset="0"/>
              <a:ea typeface="+mn-ea"/>
              <a:cs typeface="+mn-cs"/>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90" name="TextBox 5"/>
          <p:cNvSpPr txBox="1">
            <a:spLocks noChangeArrowheads="1"/>
          </p:cNvSpPr>
          <p:nvPr/>
        </p:nvSpPr>
        <p:spPr bwMode="auto">
          <a:xfrm>
            <a:off x="1039815" y="3357562"/>
            <a:ext cx="3817933" cy="3108543"/>
          </a:xfrm>
          <a:prstGeom prst="rect">
            <a:avLst/>
          </a:prstGeom>
          <a:solidFill>
            <a:schemeClr val="tx1">
              <a:alpha val="65881"/>
            </a:schemeClr>
          </a:solidFill>
          <a:ln w="9525">
            <a:noFill/>
            <a:miter lim="800000"/>
            <a:headEnd/>
            <a:tailEnd/>
          </a:ln>
        </p:spPr>
        <p:txBody>
          <a:bodyPr wrap="square">
            <a:spAutoFit/>
          </a:bodyPr>
          <a:lstStyle/>
          <a:p>
            <a:pPr algn="l" rtl="0" eaLnBrk="0" fontAlgn="base" hangingPunct="0">
              <a:spcBef>
                <a:spcPct val="20000"/>
              </a:spcBef>
              <a:spcAft>
                <a:spcPct val="0"/>
              </a:spcAft>
              <a:buClr>
                <a:srgbClr val="2AC0FF"/>
              </a:buClr>
              <a:buSzPct val="75000"/>
              <a:buFont typeface="Monotype Sorts"/>
              <a:buChar char="l"/>
            </a:pPr>
            <a:endParaRPr lang="en-US" sz="2800" b="1" kern="1200" dirty="0" smtClean="0">
              <a:solidFill>
                <a:srgbClr val="FFFFFF"/>
              </a:solidFill>
              <a:latin typeface="Arial" pitchFamily="34" charset="0"/>
              <a:ea typeface="+mn-ea"/>
              <a:cs typeface="+mn-cs"/>
            </a:endParaRPr>
          </a:p>
          <a:p>
            <a:pPr algn="l" rtl="0" eaLnBrk="0" fontAlgn="base" hangingPunct="0">
              <a:spcBef>
                <a:spcPct val="20000"/>
              </a:spcBef>
              <a:spcAft>
                <a:spcPct val="0"/>
              </a:spcAft>
              <a:buClr>
                <a:srgbClr val="2AC0FF"/>
              </a:buClr>
              <a:buSzPct val="75000"/>
              <a:buFont typeface="Monotype Sorts"/>
              <a:buChar char="l"/>
            </a:pPr>
            <a:endParaRPr lang="en-US" sz="2800" b="1" dirty="0" smtClean="0">
              <a:solidFill>
                <a:srgbClr val="FFFFFF"/>
              </a:solidFill>
              <a:ea typeface="+mn-ea"/>
            </a:endParaRPr>
          </a:p>
          <a:p>
            <a:pPr algn="l" rtl="0" eaLnBrk="0" fontAlgn="base" hangingPunct="0">
              <a:spcBef>
                <a:spcPct val="20000"/>
              </a:spcBef>
              <a:spcAft>
                <a:spcPct val="0"/>
              </a:spcAft>
              <a:buClr>
                <a:srgbClr val="2AC0FF"/>
              </a:buClr>
              <a:buSzPct val="75000"/>
              <a:buFont typeface="Monotype Sorts"/>
              <a:buChar char="l"/>
            </a:pPr>
            <a:endParaRPr lang="en-US" sz="2800" b="1" kern="1200" dirty="0" smtClean="0">
              <a:solidFill>
                <a:srgbClr val="FFFFFF"/>
              </a:solidFill>
              <a:latin typeface="Arial" pitchFamily="34" charset="0"/>
              <a:ea typeface="+mn-ea"/>
              <a:cs typeface="+mn-cs"/>
            </a:endParaRPr>
          </a:p>
          <a:p>
            <a:pPr algn="l" rtl="0" eaLnBrk="0" fontAlgn="base" hangingPunct="0">
              <a:spcBef>
                <a:spcPct val="20000"/>
              </a:spcBef>
              <a:spcAft>
                <a:spcPct val="0"/>
              </a:spcAft>
              <a:buClr>
                <a:srgbClr val="2AC0FF"/>
              </a:buClr>
              <a:buSzPct val="75000"/>
              <a:buFont typeface="Monotype Sorts"/>
              <a:buChar char="l"/>
            </a:pPr>
            <a:endParaRPr lang="en-US" sz="2800" b="1" dirty="0" smtClean="0">
              <a:solidFill>
                <a:srgbClr val="FFFFFF"/>
              </a:solidFill>
              <a:ea typeface="+mn-ea"/>
            </a:endParaRPr>
          </a:p>
          <a:p>
            <a:pPr algn="l" rtl="0" eaLnBrk="0" fontAlgn="base" hangingPunct="0">
              <a:spcBef>
                <a:spcPct val="20000"/>
              </a:spcBef>
              <a:spcAft>
                <a:spcPct val="0"/>
              </a:spcAft>
              <a:buClr>
                <a:srgbClr val="2AC0FF"/>
              </a:buClr>
              <a:buSzPct val="75000"/>
              <a:buFont typeface="Monotype Sorts"/>
              <a:buChar char="l"/>
            </a:pPr>
            <a:endParaRPr lang="en-US" sz="2800" b="1" kern="1200" dirty="0" smtClean="0">
              <a:solidFill>
                <a:srgbClr val="FFFFFF"/>
              </a:solidFill>
              <a:latin typeface="Arial" pitchFamily="34" charset="0"/>
              <a:ea typeface="+mn-ea"/>
              <a:cs typeface="+mn-cs"/>
            </a:endParaRPr>
          </a:p>
          <a:p>
            <a:pPr algn="l" rtl="0" eaLnBrk="0" fontAlgn="base" hangingPunct="0">
              <a:spcBef>
                <a:spcPct val="20000"/>
              </a:spcBef>
              <a:spcAft>
                <a:spcPct val="0"/>
              </a:spcAft>
              <a:buClr>
                <a:srgbClr val="2AC0FF"/>
              </a:buClr>
              <a:buSzPct val="75000"/>
              <a:buFont typeface="Monotype Sorts"/>
              <a:buChar char="l"/>
            </a:pPr>
            <a:endParaRPr lang="en-US" sz="2800" b="1" kern="1200" dirty="0">
              <a:solidFill>
                <a:srgbClr val="FFFFFF"/>
              </a:solidFill>
              <a:latin typeface="Arial" pitchFamily="34" charset="0"/>
              <a:ea typeface="+mn-ea"/>
              <a:cs typeface="+mn-cs"/>
            </a:endParaRPr>
          </a:p>
        </p:txBody>
      </p:sp>
      <p:sp>
        <p:nvSpPr>
          <p:cNvPr id="37891" name="Rectangle 2"/>
          <p:cNvSpPr>
            <a:spLocks noGrp="1" noChangeArrowheads="1"/>
          </p:cNvSpPr>
          <p:nvPr>
            <p:ph type="title"/>
          </p:nvPr>
        </p:nvSpPr>
        <p:spPr>
          <a:xfrm>
            <a:off x="390525" y="260350"/>
            <a:ext cx="9577388" cy="1143000"/>
          </a:xfrm>
        </p:spPr>
        <p:txBody>
          <a:bodyPr anchor="t"/>
          <a:lstStyle/>
          <a:p>
            <a:r>
              <a:rPr lang="en-AU" sz="2800" dirty="0" smtClean="0">
                <a:solidFill>
                  <a:srgbClr val="FF9933"/>
                </a:solidFill>
              </a:rPr>
              <a:t>Serum testosterone, </a:t>
            </a:r>
            <a:r>
              <a:rPr lang="en-AU" sz="2800" dirty="0" err="1" smtClean="0">
                <a:solidFill>
                  <a:srgbClr val="FF9933"/>
                </a:solidFill>
              </a:rPr>
              <a:t>dihydrotestosterone</a:t>
            </a:r>
            <a:r>
              <a:rPr lang="en-AU" sz="2800" dirty="0" smtClean="0">
                <a:solidFill>
                  <a:srgbClr val="FF9933"/>
                </a:solidFill>
              </a:rPr>
              <a:t> and </a:t>
            </a:r>
            <a:r>
              <a:rPr lang="en-AU" sz="2800" dirty="0" err="1" smtClean="0">
                <a:solidFill>
                  <a:srgbClr val="FF9933"/>
                </a:solidFill>
              </a:rPr>
              <a:t>estradiol</a:t>
            </a:r>
            <a:r>
              <a:rPr lang="en-AU" sz="2800" dirty="0" smtClean="0">
                <a:solidFill>
                  <a:srgbClr val="FF9933"/>
                </a:solidFill>
              </a:rPr>
              <a:t> concentrations in older men self-reporting very good health: the healthy man study. </a:t>
            </a:r>
            <a:r>
              <a:rPr lang="en-AU" sz="2800" dirty="0" smtClean="0"/>
              <a:t>										</a:t>
            </a:r>
            <a:r>
              <a:rPr lang="en-AU" sz="1600" i="1" dirty="0" smtClean="0">
                <a:solidFill>
                  <a:srgbClr val="FFFF66"/>
                </a:solidFill>
              </a:rPr>
              <a:t>Sartorius et al. </a:t>
            </a:r>
            <a:r>
              <a:rPr lang="en-AU" sz="1600" i="1" dirty="0" err="1" smtClean="0">
                <a:solidFill>
                  <a:srgbClr val="FFFF66"/>
                </a:solidFill>
              </a:rPr>
              <a:t>Clin</a:t>
            </a:r>
            <a:r>
              <a:rPr lang="en-AU" sz="1600" i="1" dirty="0" smtClean="0">
                <a:solidFill>
                  <a:srgbClr val="FFFF66"/>
                </a:solidFill>
              </a:rPr>
              <a:t> </a:t>
            </a:r>
            <a:r>
              <a:rPr lang="en-AU" sz="1600" i="1" dirty="0" err="1" smtClean="0">
                <a:solidFill>
                  <a:srgbClr val="FFFF66"/>
                </a:solidFill>
              </a:rPr>
              <a:t>Endocrinol</a:t>
            </a:r>
            <a:r>
              <a:rPr lang="en-AU" sz="1600" i="1" dirty="0" smtClean="0">
                <a:solidFill>
                  <a:srgbClr val="FFFF66"/>
                </a:solidFill>
              </a:rPr>
              <a:t> 2012 77(5):755-63. </a:t>
            </a:r>
            <a:r>
              <a:rPr lang="en-US" sz="1600" i="1" dirty="0" smtClean="0">
                <a:solidFill>
                  <a:srgbClr val="FFFF66"/>
                </a:solidFill>
              </a:rPr>
              <a:t>	</a:t>
            </a:r>
            <a:r>
              <a:rPr lang="en-US" sz="2800" i="1" dirty="0" smtClean="0">
                <a:solidFill>
                  <a:srgbClr val="FF9933"/>
                </a:solidFill>
              </a:rPr>
              <a:t>	</a:t>
            </a:r>
            <a:endParaRPr lang="en-US" sz="2800" i="1" dirty="0" smtClean="0"/>
          </a:p>
        </p:txBody>
      </p:sp>
      <p:sp>
        <p:nvSpPr>
          <p:cNvPr id="37892" name="Rectangle 3"/>
          <p:cNvSpPr>
            <a:spLocks noGrp="1" noChangeArrowheads="1"/>
          </p:cNvSpPr>
          <p:nvPr>
            <p:ph type="body" idx="1"/>
          </p:nvPr>
        </p:nvSpPr>
        <p:spPr>
          <a:xfrm>
            <a:off x="319088" y="2205038"/>
            <a:ext cx="9793287" cy="6121400"/>
          </a:xfrm>
        </p:spPr>
        <p:txBody>
          <a:bodyPr/>
          <a:lstStyle/>
          <a:p>
            <a:pPr marL="0" indent="0">
              <a:buFontTx/>
              <a:buNone/>
            </a:pPr>
            <a:r>
              <a:rPr lang="en-AU" sz="2800" b="1" dirty="0" smtClean="0">
                <a:effectLst/>
              </a:rPr>
              <a:t>Men (n = 325) ≥40 years self-reporting very good or excellent health; 9 samples measured over 3 months.</a:t>
            </a:r>
            <a:endParaRPr lang="en-US" sz="2800" b="1" i="1" dirty="0" smtClean="0">
              <a:solidFill>
                <a:srgbClr val="F5F86A"/>
              </a:solidFill>
              <a:effectLst/>
            </a:endParaRPr>
          </a:p>
          <a:p>
            <a:pPr marL="0" indent="0">
              <a:buClr>
                <a:srgbClr val="FF9900"/>
              </a:buClr>
              <a:buSzPct val="75000"/>
              <a:buFontTx/>
              <a:buNone/>
            </a:pPr>
            <a:r>
              <a:rPr lang="en-AU" sz="2800" b="1" dirty="0" smtClean="0">
                <a:effectLst/>
              </a:rPr>
              <a:t> </a:t>
            </a:r>
            <a:endParaRPr lang="en-AU" sz="2800" b="1" i="1" dirty="0" smtClean="0">
              <a:solidFill>
                <a:srgbClr val="FFFF66"/>
              </a:solidFill>
              <a:effectLst/>
            </a:endParaRPr>
          </a:p>
        </p:txBody>
      </p:sp>
      <p:graphicFrame>
        <p:nvGraphicFramePr>
          <p:cNvPr id="37893" name="Object 2"/>
          <p:cNvGraphicFramePr>
            <a:graphicFrameLocks noChangeAspect="1"/>
          </p:cNvGraphicFramePr>
          <p:nvPr/>
        </p:nvGraphicFramePr>
        <p:xfrm>
          <a:off x="1116014" y="3798888"/>
          <a:ext cx="3373437" cy="2284412"/>
        </p:xfrm>
        <a:graphic>
          <a:graphicData uri="http://schemas.openxmlformats.org/presentationml/2006/ole">
            <p:oleObj spid="_x0000_s266242" name="SPW 11.0 Graph" r:id="rId4" imgW="8961840" imgH="6820200" progId="">
              <p:embed/>
            </p:oleObj>
          </a:graphicData>
        </a:graphic>
      </p:graphicFrame>
      <p:sp>
        <p:nvSpPr>
          <p:cNvPr id="37894" name="TextBox 9"/>
          <p:cNvSpPr txBox="1">
            <a:spLocks noChangeArrowheads="1"/>
          </p:cNvSpPr>
          <p:nvPr/>
        </p:nvSpPr>
        <p:spPr bwMode="auto">
          <a:xfrm>
            <a:off x="5575301" y="3357563"/>
            <a:ext cx="3529013" cy="3108543"/>
          </a:xfrm>
          <a:prstGeom prst="rect">
            <a:avLst/>
          </a:prstGeom>
          <a:solidFill>
            <a:schemeClr val="tx1">
              <a:alpha val="65881"/>
            </a:schemeClr>
          </a:solidFill>
          <a:ln w="9525">
            <a:noFill/>
            <a:miter lim="800000"/>
            <a:headEnd/>
            <a:tailEnd/>
          </a:ln>
        </p:spPr>
        <p:txBody>
          <a:bodyPr>
            <a:spAutoFit/>
          </a:bodyPr>
          <a:lstStyle/>
          <a:p>
            <a:pPr algn="l" rtl="0" eaLnBrk="0" fontAlgn="base" hangingPunct="0">
              <a:spcBef>
                <a:spcPct val="20000"/>
              </a:spcBef>
              <a:spcAft>
                <a:spcPct val="0"/>
              </a:spcAft>
              <a:buClr>
                <a:srgbClr val="2AC0FF"/>
              </a:buClr>
              <a:buSzPct val="75000"/>
              <a:buFont typeface="Monotype Sorts"/>
              <a:buChar char="l"/>
            </a:pPr>
            <a:endParaRPr lang="en-US" sz="2800" b="1" kern="1200" dirty="0" smtClean="0">
              <a:solidFill>
                <a:srgbClr val="FFFFFF"/>
              </a:solidFill>
              <a:latin typeface="Arial" pitchFamily="34" charset="0"/>
              <a:ea typeface="+mn-ea"/>
              <a:cs typeface="+mn-cs"/>
            </a:endParaRPr>
          </a:p>
          <a:p>
            <a:pPr algn="l" rtl="0" eaLnBrk="0" fontAlgn="base" hangingPunct="0">
              <a:spcBef>
                <a:spcPct val="20000"/>
              </a:spcBef>
              <a:spcAft>
                <a:spcPct val="0"/>
              </a:spcAft>
              <a:buClr>
                <a:srgbClr val="2AC0FF"/>
              </a:buClr>
              <a:buSzPct val="75000"/>
              <a:buFont typeface="Monotype Sorts"/>
              <a:buChar char="l"/>
            </a:pPr>
            <a:endParaRPr lang="en-US" sz="2800" b="1" dirty="0" smtClean="0">
              <a:solidFill>
                <a:srgbClr val="FFFFFF"/>
              </a:solidFill>
              <a:ea typeface="+mn-ea"/>
            </a:endParaRPr>
          </a:p>
          <a:p>
            <a:pPr algn="l" rtl="0" eaLnBrk="0" fontAlgn="base" hangingPunct="0">
              <a:spcBef>
                <a:spcPct val="20000"/>
              </a:spcBef>
              <a:spcAft>
                <a:spcPct val="0"/>
              </a:spcAft>
              <a:buClr>
                <a:srgbClr val="2AC0FF"/>
              </a:buClr>
              <a:buSzPct val="75000"/>
              <a:buFont typeface="Monotype Sorts"/>
              <a:buChar char="l"/>
            </a:pPr>
            <a:endParaRPr lang="en-US" sz="2800" b="1" kern="1200" dirty="0" smtClean="0">
              <a:solidFill>
                <a:srgbClr val="FFFFFF"/>
              </a:solidFill>
              <a:latin typeface="Arial" pitchFamily="34" charset="0"/>
              <a:ea typeface="+mn-ea"/>
              <a:cs typeface="+mn-cs"/>
            </a:endParaRPr>
          </a:p>
          <a:p>
            <a:pPr algn="l" rtl="0" eaLnBrk="0" fontAlgn="base" hangingPunct="0">
              <a:spcBef>
                <a:spcPct val="20000"/>
              </a:spcBef>
              <a:spcAft>
                <a:spcPct val="0"/>
              </a:spcAft>
              <a:buClr>
                <a:srgbClr val="2AC0FF"/>
              </a:buClr>
              <a:buSzPct val="75000"/>
              <a:buFont typeface="Monotype Sorts"/>
              <a:buChar char="l"/>
            </a:pPr>
            <a:endParaRPr lang="en-US" sz="2800" b="1" dirty="0" smtClean="0">
              <a:solidFill>
                <a:srgbClr val="FFFFFF"/>
              </a:solidFill>
              <a:ea typeface="+mn-ea"/>
            </a:endParaRPr>
          </a:p>
          <a:p>
            <a:pPr algn="l" rtl="0" eaLnBrk="0" fontAlgn="base" hangingPunct="0">
              <a:spcBef>
                <a:spcPct val="20000"/>
              </a:spcBef>
              <a:spcAft>
                <a:spcPct val="0"/>
              </a:spcAft>
              <a:buClr>
                <a:srgbClr val="2AC0FF"/>
              </a:buClr>
              <a:buSzPct val="75000"/>
              <a:buFont typeface="Monotype Sorts"/>
              <a:buChar char="l"/>
            </a:pPr>
            <a:endParaRPr lang="en-US" sz="2800" b="1" kern="1200" dirty="0" smtClean="0">
              <a:solidFill>
                <a:srgbClr val="FFFFFF"/>
              </a:solidFill>
              <a:latin typeface="Arial" pitchFamily="34" charset="0"/>
              <a:ea typeface="+mn-ea"/>
              <a:cs typeface="+mn-cs"/>
            </a:endParaRPr>
          </a:p>
          <a:p>
            <a:pPr algn="l" rtl="0" eaLnBrk="0" fontAlgn="base" hangingPunct="0">
              <a:spcBef>
                <a:spcPct val="20000"/>
              </a:spcBef>
              <a:spcAft>
                <a:spcPct val="0"/>
              </a:spcAft>
              <a:buClr>
                <a:srgbClr val="2AC0FF"/>
              </a:buClr>
              <a:buSzPct val="75000"/>
              <a:buFont typeface="Monotype Sorts"/>
              <a:buChar char="l"/>
            </a:pPr>
            <a:endParaRPr lang="en-US" sz="2800" b="1" kern="1200" dirty="0">
              <a:solidFill>
                <a:srgbClr val="FFFFFF"/>
              </a:solidFill>
              <a:latin typeface="Arial" pitchFamily="34" charset="0"/>
              <a:ea typeface="+mn-ea"/>
              <a:cs typeface="+mn-cs"/>
            </a:endParaRPr>
          </a:p>
        </p:txBody>
      </p:sp>
      <p:graphicFrame>
        <p:nvGraphicFramePr>
          <p:cNvPr id="37895" name="Object 6"/>
          <p:cNvGraphicFramePr>
            <a:graphicFrameLocks noChangeAspect="1"/>
          </p:cNvGraphicFramePr>
          <p:nvPr/>
        </p:nvGraphicFramePr>
        <p:xfrm>
          <a:off x="5651501" y="3578225"/>
          <a:ext cx="3476625" cy="2725738"/>
        </p:xfrm>
        <a:graphic>
          <a:graphicData uri="http://schemas.openxmlformats.org/presentationml/2006/ole">
            <p:oleObj spid="_x0000_s266243" name="SPW 11.0 Graph" r:id="rId5" imgW="8702640" imgH="6581520" progId="">
              <p:embed/>
            </p:oleObj>
          </a:graphicData>
        </a:graphic>
      </p:graphicFrame>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7" name="Rectangle 3"/>
          <p:cNvSpPr>
            <a:spLocks noGrp="1" noChangeArrowheads="1"/>
          </p:cNvSpPr>
          <p:nvPr>
            <p:ph type="title"/>
          </p:nvPr>
        </p:nvSpPr>
        <p:spPr bwMode="auto">
          <a:ln>
            <a:miter lim="800000"/>
            <a:headEnd/>
            <a:tailEnd/>
          </a:ln>
        </p:spPr>
        <p:txBody>
          <a:bodyPr vert="horz" wrap="square" lIns="91440" tIns="45720" rIns="91440" bIns="45720" numCol="1" anchor="t" anchorCtr="0" compatLnSpc="1">
            <a:prstTxWarp prst="textNoShape">
              <a:avLst/>
            </a:prstTxWarp>
          </a:bodyPr>
          <a:lstStyle/>
          <a:p>
            <a:pPr algn="l" eaLnBrk="1" hangingPunct="1">
              <a:defRPr/>
            </a:pPr>
            <a:r>
              <a:rPr lang="en-AU" sz="4000" dirty="0" smtClean="0">
                <a:solidFill>
                  <a:srgbClr val="FF9933"/>
                </a:solidFill>
              </a:rPr>
              <a:t>Approved Indications for Testosterone Therapy</a:t>
            </a:r>
            <a:endParaRPr lang="en-US" sz="4000" dirty="0" smtClean="0">
              <a:solidFill>
                <a:srgbClr val="FF9933"/>
              </a:solidFill>
            </a:endParaRPr>
          </a:p>
        </p:txBody>
      </p:sp>
      <p:sp>
        <p:nvSpPr>
          <p:cNvPr id="134146" name="Rectangle 2"/>
          <p:cNvSpPr>
            <a:spLocks noGrp="1" noChangeArrowheads="1"/>
          </p:cNvSpPr>
          <p:nvPr>
            <p:ph idx="1"/>
          </p:nvPr>
        </p:nvSpPr>
        <p:spPr bwMode="auto">
          <a:xfrm>
            <a:off x="285716" y="1571612"/>
            <a:ext cx="9644130" cy="4525963"/>
          </a:xfrm>
          <a:ln>
            <a:miter lim="800000"/>
            <a:headEnd/>
            <a:tailEnd/>
          </a:ln>
        </p:spPr>
        <p:txBody>
          <a:bodyPr vert="horz" wrap="square" lIns="91440" tIns="45720" rIns="91440" bIns="45720" numCol="1" anchor="t" anchorCtr="0" compatLnSpc="1">
            <a:prstTxWarp prst="textNoShape">
              <a:avLst/>
            </a:prstTxWarp>
          </a:bodyPr>
          <a:lstStyle/>
          <a:p>
            <a:pPr>
              <a:buClr>
                <a:srgbClr val="FF9900"/>
              </a:buClr>
            </a:pPr>
            <a:r>
              <a:rPr lang="en-AU" sz="1800" b="1" dirty="0" smtClean="0">
                <a:solidFill>
                  <a:srgbClr val="FFFF66"/>
                </a:solidFill>
                <a:effectLst/>
              </a:rPr>
              <a:t>Population criteria</a:t>
            </a:r>
            <a:r>
              <a:rPr lang="en-AU" sz="1800" b="1" dirty="0" smtClean="0">
                <a:effectLst/>
              </a:rPr>
              <a:t>: Patient must be male, AND be aged 40 years or older.</a:t>
            </a:r>
          </a:p>
          <a:p>
            <a:pPr>
              <a:buClr>
                <a:srgbClr val="FF9900"/>
              </a:buClr>
            </a:pPr>
            <a:r>
              <a:rPr lang="en-AU" sz="1800" b="1" dirty="0" smtClean="0">
                <a:solidFill>
                  <a:srgbClr val="FFFF66"/>
                </a:solidFill>
                <a:effectLst/>
              </a:rPr>
              <a:t>Clinical criteria</a:t>
            </a:r>
            <a:r>
              <a:rPr lang="en-AU" sz="1800" b="1" dirty="0" smtClean="0">
                <a:effectLst/>
              </a:rPr>
              <a:t>: Patient must not have an established pituitary or testicular disorder, </a:t>
            </a:r>
            <a:r>
              <a:rPr lang="en-AU" sz="1800" b="1" i="1" u="sng" dirty="0" smtClean="0">
                <a:effectLst/>
              </a:rPr>
              <a:t>AND  the condition must not be due to age, obesity, cardiovascular diseases, infertility or drugs.</a:t>
            </a:r>
          </a:p>
          <a:p>
            <a:pPr>
              <a:buClr>
                <a:srgbClr val="FF9900"/>
              </a:buClr>
            </a:pPr>
            <a:r>
              <a:rPr lang="en-AU" sz="1800" b="1" dirty="0" smtClean="0">
                <a:solidFill>
                  <a:srgbClr val="FFFF66"/>
                </a:solidFill>
                <a:effectLst/>
              </a:rPr>
              <a:t>Treatment criteria</a:t>
            </a:r>
            <a:r>
              <a:rPr lang="en-AU" sz="1800" b="1" dirty="0" smtClean="0">
                <a:effectLst/>
              </a:rPr>
              <a:t>: Must be </a:t>
            </a:r>
            <a:r>
              <a:rPr lang="en-AU" sz="1800" b="1" i="1" u="sng" dirty="0" smtClean="0">
                <a:effectLst/>
              </a:rPr>
              <a:t>treated by a specialist </a:t>
            </a:r>
            <a:r>
              <a:rPr lang="en-AU" sz="1800" b="1" dirty="0" smtClean="0">
                <a:effectLst/>
              </a:rPr>
              <a:t>urologist, specialist endocrinologist or a registered member of the Australasian Chapter of Sexual Health Medicine; or </a:t>
            </a:r>
            <a:r>
              <a:rPr lang="en-AU" sz="1800" b="1" i="1" u="sng" dirty="0" smtClean="0">
                <a:effectLst/>
              </a:rPr>
              <a:t>in consultation with one of these specialists</a:t>
            </a:r>
            <a:r>
              <a:rPr lang="en-AU" sz="1800" b="1" dirty="0" smtClean="0">
                <a:effectLst/>
              </a:rPr>
              <a:t>; or have an appointment to be assessed by one of these specialists. </a:t>
            </a:r>
          </a:p>
          <a:p>
            <a:pPr>
              <a:buClr>
                <a:srgbClr val="FF9900"/>
              </a:buClr>
            </a:pPr>
            <a:r>
              <a:rPr lang="en-AU" sz="1800" b="1" dirty="0" smtClean="0">
                <a:solidFill>
                  <a:srgbClr val="FFFF66"/>
                </a:solidFill>
                <a:effectLst/>
              </a:rPr>
              <a:t>Androgen deficiency is defined as:</a:t>
            </a:r>
          </a:p>
          <a:p>
            <a:pPr>
              <a:buClr>
                <a:srgbClr val="FF9900"/>
              </a:buClr>
              <a:buNone/>
            </a:pPr>
            <a:r>
              <a:rPr lang="en-AU" sz="1800" b="1" dirty="0" smtClean="0">
                <a:effectLst/>
              </a:rPr>
              <a:t>	(</a:t>
            </a:r>
            <a:r>
              <a:rPr lang="en-AU" sz="1800" b="1" dirty="0" err="1" smtClean="0">
                <a:effectLst/>
              </a:rPr>
              <a:t>i</a:t>
            </a:r>
            <a:r>
              <a:rPr lang="en-AU" sz="1800" b="1" dirty="0" smtClean="0">
                <a:effectLst/>
              </a:rPr>
              <a:t>) testosterone level of less than </a:t>
            </a:r>
            <a:r>
              <a:rPr lang="en-AU" sz="1800" b="1" i="1" u="sng" dirty="0" smtClean="0">
                <a:effectLst/>
              </a:rPr>
              <a:t>6 </a:t>
            </a:r>
            <a:r>
              <a:rPr lang="en-AU" sz="1800" b="1" i="1" u="sng" dirty="0" err="1" smtClean="0">
                <a:effectLst/>
              </a:rPr>
              <a:t>nmol</a:t>
            </a:r>
            <a:r>
              <a:rPr lang="en-AU" sz="1800" b="1" i="1" u="sng" dirty="0" smtClean="0">
                <a:effectLst/>
              </a:rPr>
              <a:t> per litre</a:t>
            </a:r>
            <a:r>
              <a:rPr lang="en-AU" sz="1800" b="1" dirty="0" smtClean="0">
                <a:effectLst/>
              </a:rPr>
              <a:t>; OR</a:t>
            </a:r>
          </a:p>
          <a:p>
            <a:pPr>
              <a:buClr>
                <a:srgbClr val="FF9900"/>
              </a:buClr>
              <a:buNone/>
            </a:pPr>
            <a:r>
              <a:rPr lang="en-AU" sz="1800" b="1" dirty="0" smtClean="0">
                <a:effectLst/>
              </a:rPr>
              <a:t>	(ii) testosterone level between </a:t>
            </a:r>
            <a:r>
              <a:rPr lang="en-AU" sz="1800" b="1" i="1" dirty="0" smtClean="0">
                <a:effectLst/>
              </a:rPr>
              <a:t>6 and 15 </a:t>
            </a:r>
            <a:r>
              <a:rPr lang="en-AU" sz="1800" b="1" i="1" dirty="0" err="1" smtClean="0">
                <a:effectLst/>
              </a:rPr>
              <a:t>nmol</a:t>
            </a:r>
            <a:r>
              <a:rPr lang="en-AU" sz="1800" b="1" i="1" dirty="0" smtClean="0">
                <a:effectLst/>
              </a:rPr>
              <a:t> per litre </a:t>
            </a:r>
            <a:r>
              <a:rPr lang="en-AU" sz="1800" b="1" dirty="0" smtClean="0">
                <a:effectLst/>
              </a:rPr>
              <a:t>with high luteinising hormone (LH) (greater than 1.5 times the upper limit of the </a:t>
            </a:r>
            <a:r>
              <a:rPr lang="en-AU" sz="1800" b="1" dirty="0" err="1" smtClean="0">
                <a:effectLst/>
              </a:rPr>
              <a:t>eugonodal</a:t>
            </a:r>
            <a:r>
              <a:rPr lang="en-AU" sz="1800" b="1" dirty="0" smtClean="0">
                <a:effectLst/>
              </a:rPr>
              <a:t> reference range for young men, or greater than 14 IU per litre, whichever is higher). </a:t>
            </a:r>
          </a:p>
          <a:p>
            <a:pPr lvl="1">
              <a:buClr>
                <a:srgbClr val="FF9900"/>
              </a:buClr>
            </a:pPr>
            <a:r>
              <a:rPr lang="en-AU" sz="1400" b="1" dirty="0" smtClean="0">
                <a:effectLst/>
              </a:rPr>
              <a:t>Androgen deficiency must be confirmed by at least two morning blood samples taken on different mornings.</a:t>
            </a:r>
          </a:p>
          <a:p>
            <a:pPr lvl="1">
              <a:buClr>
                <a:srgbClr val="FF9900"/>
              </a:buClr>
            </a:pPr>
            <a:r>
              <a:rPr lang="en-AU" sz="1400" b="1" dirty="0" smtClean="0">
                <a:effectLst/>
              </a:rPr>
              <a:t>The </a:t>
            </a:r>
            <a:r>
              <a:rPr lang="en-AU" sz="1400" b="1" i="1" u="sng" dirty="0" smtClean="0">
                <a:effectLst/>
              </a:rPr>
              <a:t>dates and levels of the qualifying testosterone and LH measurements </a:t>
            </a:r>
            <a:r>
              <a:rPr lang="en-AU" sz="1400" b="1" dirty="0" smtClean="0">
                <a:effectLst/>
              </a:rPr>
              <a:t>must be, or must have been provided in the authority application when treatment with this drug is or was initiated. </a:t>
            </a:r>
          </a:p>
          <a:p>
            <a:pPr lvl="1">
              <a:buClr>
                <a:srgbClr val="FF9900"/>
              </a:buClr>
            </a:pPr>
            <a:r>
              <a:rPr lang="en-AU" sz="1400" b="1" dirty="0" smtClean="0">
                <a:effectLst/>
              </a:rPr>
              <a:t>The </a:t>
            </a:r>
            <a:r>
              <a:rPr lang="en-AU" sz="1400" b="1" i="1" u="sng" dirty="0" smtClean="0">
                <a:effectLst/>
              </a:rPr>
              <a:t>name of the specialist </a:t>
            </a:r>
            <a:r>
              <a:rPr lang="en-AU" sz="1400" b="1" dirty="0" smtClean="0">
                <a:effectLst/>
              </a:rPr>
              <a:t>must be included in the authority application.</a:t>
            </a:r>
          </a:p>
          <a:p>
            <a:pPr eaLnBrk="1" hangingPunct="1">
              <a:buFont typeface="Arial" pitchFamily="34" charset="0"/>
              <a:buChar char="•"/>
              <a:defRPr/>
            </a:pPr>
            <a:endParaRPr lang="en-AU" sz="3200" b="1" dirty="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ChangeArrowheads="1"/>
          </p:cNvSpPr>
          <p:nvPr/>
        </p:nvSpPr>
        <p:spPr bwMode="auto">
          <a:xfrm>
            <a:off x="364341" y="404813"/>
            <a:ext cx="10261997" cy="1079500"/>
          </a:xfrm>
          <a:prstGeom prst="rect">
            <a:avLst/>
          </a:prstGeom>
          <a:noFill/>
          <a:ln w="9525">
            <a:noFill/>
            <a:miter lim="800000"/>
            <a:headEnd/>
            <a:tailEnd/>
          </a:ln>
          <a:effectLst/>
        </p:spPr>
        <p:txBody>
          <a:bodyPr anchor="ctr"/>
          <a:lstStyle/>
          <a:p>
            <a:pPr algn="l" rtl="0" fontAlgn="base">
              <a:spcBef>
                <a:spcPct val="0"/>
              </a:spcBef>
              <a:spcAft>
                <a:spcPct val="0"/>
              </a:spcAft>
              <a:defRPr/>
            </a:pPr>
            <a:r>
              <a:rPr lang="en-US" altLang="en-US" sz="4000" b="1" kern="1200" dirty="0">
                <a:solidFill>
                  <a:srgbClr val="FF9933"/>
                </a:solidFill>
                <a:latin typeface="Arial" charset="0"/>
                <a:ea typeface="+mn-ea"/>
                <a:cs typeface="+mn-cs"/>
              </a:rPr>
              <a:t>Circadian Variation in Serum Testosterone</a:t>
            </a:r>
          </a:p>
        </p:txBody>
      </p:sp>
      <p:sp>
        <p:nvSpPr>
          <p:cNvPr id="144387" name="Text Box 3"/>
          <p:cNvSpPr txBox="1">
            <a:spLocks noChangeArrowheads="1"/>
          </p:cNvSpPr>
          <p:nvPr/>
        </p:nvSpPr>
        <p:spPr bwMode="auto">
          <a:xfrm>
            <a:off x="3280768" y="6324600"/>
            <a:ext cx="6834782" cy="300038"/>
          </a:xfrm>
          <a:prstGeom prst="rect">
            <a:avLst/>
          </a:prstGeom>
          <a:noFill/>
          <a:ln w="9525">
            <a:noFill/>
            <a:miter lim="800000"/>
            <a:headEnd/>
            <a:tailEnd/>
          </a:ln>
          <a:effectLst/>
        </p:spPr>
        <p:txBody>
          <a:bodyPr lIns="92745" tIns="46372" rIns="92745" bIns="46372">
            <a:spAutoFit/>
          </a:bodyPr>
          <a:lstStyle/>
          <a:p>
            <a:pPr algn="l" rtl="0" eaLnBrk="0" fontAlgn="base" hangingPunct="0">
              <a:lnSpc>
                <a:spcPct val="85000"/>
              </a:lnSpc>
              <a:spcBef>
                <a:spcPct val="50000"/>
              </a:spcBef>
              <a:spcAft>
                <a:spcPct val="0"/>
              </a:spcAft>
              <a:buClr>
                <a:srgbClr val="FFFF00"/>
              </a:buClr>
              <a:buFont typeface="Wingdings" pitchFamily="2" charset="2"/>
              <a:buNone/>
              <a:defRPr/>
            </a:pPr>
            <a:r>
              <a:rPr lang="en-US" altLang="en-US" sz="1600" b="1" i="1" kern="1200">
                <a:solidFill>
                  <a:srgbClr val="FFFF66"/>
                </a:solidFill>
                <a:effectLst>
                  <a:outerShdw blurRad="38100" dist="38100" dir="2700000" algn="tl">
                    <a:srgbClr val="000000"/>
                  </a:outerShdw>
                </a:effectLst>
                <a:latin typeface="Arial" charset="0"/>
                <a:ea typeface="+mn-ea"/>
                <a:cs typeface="+mn-cs"/>
              </a:rPr>
              <a:t>WJ Bremner, et al, J Clin Endocrinol Metab 56:1278, 1983.</a:t>
            </a:r>
          </a:p>
        </p:txBody>
      </p:sp>
      <p:sp>
        <p:nvSpPr>
          <p:cNvPr id="32772" name="Rectangle 4"/>
          <p:cNvSpPr>
            <a:spLocks noChangeArrowheads="1"/>
          </p:cNvSpPr>
          <p:nvPr/>
        </p:nvSpPr>
        <p:spPr bwMode="auto">
          <a:xfrm>
            <a:off x="835821" y="1676400"/>
            <a:ext cx="8486775" cy="4705350"/>
          </a:xfrm>
          <a:prstGeom prst="rect">
            <a:avLst/>
          </a:prstGeom>
          <a:noFill/>
          <a:ln w="9525">
            <a:noFill/>
            <a:miter lim="800000"/>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144389" name="Text Box 5"/>
          <p:cNvSpPr txBox="1">
            <a:spLocks noChangeArrowheads="1"/>
          </p:cNvSpPr>
          <p:nvPr/>
        </p:nvSpPr>
        <p:spPr bwMode="auto">
          <a:xfrm rot="-5400000">
            <a:off x="-1620336" y="3564110"/>
            <a:ext cx="5349875" cy="355260"/>
          </a:xfrm>
          <a:prstGeom prst="rect">
            <a:avLst/>
          </a:prstGeom>
          <a:noFill/>
          <a:ln w="19050">
            <a:noFill/>
            <a:miter lim="800000"/>
            <a:headEnd/>
            <a:tailEnd/>
          </a:ln>
          <a:effectLst/>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defRPr/>
            </a:pPr>
            <a:r>
              <a:rPr lang="en-US" altLang="en-US" sz="2000" b="1" kern="1200">
                <a:solidFill>
                  <a:srgbClr val="FFFF66"/>
                </a:solidFill>
                <a:effectLst>
                  <a:outerShdw blurRad="38100" dist="38100" dir="2700000" algn="tl">
                    <a:srgbClr val="000000"/>
                  </a:outerShdw>
                </a:effectLst>
                <a:latin typeface="Arial" charset="0"/>
                <a:ea typeface="+mn-ea"/>
                <a:cs typeface="+mn-cs"/>
              </a:rPr>
              <a:t>Testosterone (nM)</a:t>
            </a:r>
            <a:endParaRPr lang="en-US" altLang="en-US" sz="2800" kern="1200">
              <a:solidFill>
                <a:srgbClr val="FFFF66"/>
              </a:solidFill>
              <a:effectLst>
                <a:outerShdw blurRad="38100" dist="38100" dir="2700000" algn="tl">
                  <a:srgbClr val="000000"/>
                </a:outerShdw>
              </a:effectLst>
              <a:latin typeface="Arial" charset="0"/>
              <a:ea typeface="+mn-ea"/>
              <a:cs typeface="+mn-cs"/>
            </a:endParaRPr>
          </a:p>
        </p:txBody>
      </p:sp>
      <p:grpSp>
        <p:nvGrpSpPr>
          <p:cNvPr id="2" name="Group 6"/>
          <p:cNvGrpSpPr>
            <a:grpSpLocks/>
          </p:cNvGrpSpPr>
          <p:nvPr/>
        </p:nvGrpSpPr>
        <p:grpSpPr bwMode="auto">
          <a:xfrm>
            <a:off x="1864522" y="1762125"/>
            <a:ext cx="6395443" cy="3649663"/>
            <a:chOff x="950" y="851"/>
            <a:chExt cx="3783" cy="2504"/>
          </a:xfrm>
        </p:grpSpPr>
        <p:sp>
          <p:nvSpPr>
            <p:cNvPr id="32983" name="Line 7"/>
            <p:cNvSpPr>
              <a:spLocks noChangeShapeType="1"/>
            </p:cNvSpPr>
            <p:nvPr/>
          </p:nvSpPr>
          <p:spPr bwMode="auto">
            <a:xfrm>
              <a:off x="950" y="851"/>
              <a:ext cx="0" cy="2504"/>
            </a:xfrm>
            <a:prstGeom prst="line">
              <a:avLst/>
            </a:prstGeom>
            <a:noFill/>
            <a:ln w="28575">
              <a:solidFill>
                <a:schemeClr val="tx1"/>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84" name="Line 8"/>
            <p:cNvSpPr>
              <a:spLocks noChangeShapeType="1"/>
            </p:cNvSpPr>
            <p:nvPr/>
          </p:nvSpPr>
          <p:spPr bwMode="auto">
            <a:xfrm>
              <a:off x="950" y="3355"/>
              <a:ext cx="3783" cy="0"/>
            </a:xfrm>
            <a:prstGeom prst="line">
              <a:avLst/>
            </a:prstGeom>
            <a:noFill/>
            <a:ln w="28575">
              <a:solidFill>
                <a:schemeClr val="tx1"/>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3" name="Group 9"/>
          <p:cNvGrpSpPr>
            <a:grpSpLocks/>
          </p:cNvGrpSpPr>
          <p:nvPr/>
        </p:nvGrpSpPr>
        <p:grpSpPr bwMode="auto">
          <a:xfrm>
            <a:off x="2121700" y="2193942"/>
            <a:ext cx="5891808" cy="2112963"/>
            <a:chOff x="1094" y="1094"/>
            <a:chExt cx="3485" cy="1450"/>
          </a:xfrm>
        </p:grpSpPr>
        <p:sp>
          <p:nvSpPr>
            <p:cNvPr id="32962" name="Line 10"/>
            <p:cNvSpPr>
              <a:spLocks noChangeShapeType="1"/>
            </p:cNvSpPr>
            <p:nvPr/>
          </p:nvSpPr>
          <p:spPr bwMode="auto">
            <a:xfrm>
              <a:off x="1094" y="1258"/>
              <a:ext cx="298" cy="662"/>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63" name="Line 11"/>
            <p:cNvSpPr>
              <a:spLocks noChangeShapeType="1"/>
            </p:cNvSpPr>
            <p:nvPr/>
          </p:nvSpPr>
          <p:spPr bwMode="auto">
            <a:xfrm flipV="1">
              <a:off x="1392" y="1622"/>
              <a:ext cx="154" cy="298"/>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64" name="Line 12"/>
            <p:cNvSpPr>
              <a:spLocks noChangeShapeType="1"/>
            </p:cNvSpPr>
            <p:nvPr/>
          </p:nvSpPr>
          <p:spPr bwMode="auto">
            <a:xfrm>
              <a:off x="1536" y="1622"/>
              <a:ext cx="313" cy="212"/>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65" name="Line 13"/>
            <p:cNvSpPr>
              <a:spLocks noChangeShapeType="1"/>
            </p:cNvSpPr>
            <p:nvPr/>
          </p:nvSpPr>
          <p:spPr bwMode="auto">
            <a:xfrm>
              <a:off x="1849" y="1834"/>
              <a:ext cx="129" cy="326"/>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66" name="Line 14"/>
            <p:cNvSpPr>
              <a:spLocks noChangeShapeType="1"/>
            </p:cNvSpPr>
            <p:nvPr/>
          </p:nvSpPr>
          <p:spPr bwMode="auto">
            <a:xfrm>
              <a:off x="1978" y="2160"/>
              <a:ext cx="172" cy="48"/>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67" name="Line 15"/>
            <p:cNvSpPr>
              <a:spLocks noChangeShapeType="1"/>
            </p:cNvSpPr>
            <p:nvPr/>
          </p:nvSpPr>
          <p:spPr bwMode="auto">
            <a:xfrm flipV="1">
              <a:off x="2150" y="2035"/>
              <a:ext cx="164" cy="173"/>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68" name="Line 16"/>
            <p:cNvSpPr>
              <a:spLocks noChangeShapeType="1"/>
            </p:cNvSpPr>
            <p:nvPr/>
          </p:nvSpPr>
          <p:spPr bwMode="auto">
            <a:xfrm flipV="1">
              <a:off x="2314" y="1997"/>
              <a:ext cx="144" cy="38"/>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69" name="Line 17"/>
            <p:cNvSpPr>
              <a:spLocks noChangeShapeType="1"/>
            </p:cNvSpPr>
            <p:nvPr/>
          </p:nvSpPr>
          <p:spPr bwMode="auto">
            <a:xfrm>
              <a:off x="2458" y="1997"/>
              <a:ext cx="134" cy="134"/>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70" name="Line 18"/>
            <p:cNvSpPr>
              <a:spLocks noChangeShapeType="1"/>
            </p:cNvSpPr>
            <p:nvPr/>
          </p:nvSpPr>
          <p:spPr bwMode="auto">
            <a:xfrm>
              <a:off x="2573" y="2112"/>
              <a:ext cx="173" cy="413"/>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71" name="Line 19"/>
            <p:cNvSpPr>
              <a:spLocks noChangeShapeType="1"/>
            </p:cNvSpPr>
            <p:nvPr/>
          </p:nvSpPr>
          <p:spPr bwMode="auto">
            <a:xfrm flipV="1">
              <a:off x="2746" y="2429"/>
              <a:ext cx="153" cy="96"/>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72" name="Line 20"/>
            <p:cNvSpPr>
              <a:spLocks noChangeShapeType="1"/>
            </p:cNvSpPr>
            <p:nvPr/>
          </p:nvSpPr>
          <p:spPr bwMode="auto">
            <a:xfrm>
              <a:off x="2899" y="2438"/>
              <a:ext cx="154" cy="106"/>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73" name="Line 21"/>
            <p:cNvSpPr>
              <a:spLocks noChangeShapeType="1"/>
            </p:cNvSpPr>
            <p:nvPr/>
          </p:nvSpPr>
          <p:spPr bwMode="auto">
            <a:xfrm flipV="1">
              <a:off x="3053" y="2429"/>
              <a:ext cx="163" cy="105"/>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74" name="Line 22"/>
            <p:cNvSpPr>
              <a:spLocks noChangeShapeType="1"/>
            </p:cNvSpPr>
            <p:nvPr/>
          </p:nvSpPr>
          <p:spPr bwMode="auto">
            <a:xfrm>
              <a:off x="3216" y="2429"/>
              <a:ext cx="134" cy="0"/>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75" name="Line 23"/>
            <p:cNvSpPr>
              <a:spLocks noChangeShapeType="1"/>
            </p:cNvSpPr>
            <p:nvPr/>
          </p:nvSpPr>
          <p:spPr bwMode="auto">
            <a:xfrm flipV="1">
              <a:off x="3350" y="2179"/>
              <a:ext cx="144" cy="250"/>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76" name="Line 24"/>
            <p:cNvSpPr>
              <a:spLocks noChangeShapeType="1"/>
            </p:cNvSpPr>
            <p:nvPr/>
          </p:nvSpPr>
          <p:spPr bwMode="auto">
            <a:xfrm>
              <a:off x="3494" y="2179"/>
              <a:ext cx="154" cy="48"/>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77" name="Line 25"/>
            <p:cNvSpPr>
              <a:spLocks noChangeShapeType="1"/>
            </p:cNvSpPr>
            <p:nvPr/>
          </p:nvSpPr>
          <p:spPr bwMode="auto">
            <a:xfrm flipV="1">
              <a:off x="3648" y="1728"/>
              <a:ext cx="134" cy="499"/>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78" name="Line 26"/>
            <p:cNvSpPr>
              <a:spLocks noChangeShapeType="1"/>
            </p:cNvSpPr>
            <p:nvPr/>
          </p:nvSpPr>
          <p:spPr bwMode="auto">
            <a:xfrm flipV="1">
              <a:off x="3782" y="1652"/>
              <a:ext cx="260" cy="76"/>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79" name="Line 27"/>
            <p:cNvSpPr>
              <a:spLocks noChangeShapeType="1"/>
            </p:cNvSpPr>
            <p:nvPr/>
          </p:nvSpPr>
          <p:spPr bwMode="auto">
            <a:xfrm flipV="1">
              <a:off x="4042" y="1622"/>
              <a:ext cx="105" cy="29"/>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80" name="Line 28"/>
            <p:cNvSpPr>
              <a:spLocks noChangeShapeType="1"/>
            </p:cNvSpPr>
            <p:nvPr/>
          </p:nvSpPr>
          <p:spPr bwMode="auto">
            <a:xfrm flipV="1">
              <a:off x="4147" y="1421"/>
              <a:ext cx="115" cy="201"/>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81" name="Line 29"/>
            <p:cNvSpPr>
              <a:spLocks noChangeShapeType="1"/>
            </p:cNvSpPr>
            <p:nvPr/>
          </p:nvSpPr>
          <p:spPr bwMode="auto">
            <a:xfrm flipV="1">
              <a:off x="4262" y="1306"/>
              <a:ext cx="173" cy="115"/>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82" name="Line 30"/>
            <p:cNvSpPr>
              <a:spLocks noChangeShapeType="1"/>
            </p:cNvSpPr>
            <p:nvPr/>
          </p:nvSpPr>
          <p:spPr bwMode="auto">
            <a:xfrm flipV="1">
              <a:off x="4435" y="1094"/>
              <a:ext cx="144" cy="212"/>
            </a:xfrm>
            <a:prstGeom prst="line">
              <a:avLst/>
            </a:prstGeom>
            <a:noFill/>
            <a:ln w="50800">
              <a:solidFill>
                <a:schemeClr val="tx2"/>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sp>
        <p:nvSpPr>
          <p:cNvPr id="32776" name="Line 31"/>
          <p:cNvSpPr>
            <a:spLocks noChangeShapeType="1"/>
          </p:cNvSpPr>
          <p:nvPr/>
        </p:nvSpPr>
        <p:spPr bwMode="auto">
          <a:xfrm>
            <a:off x="2144912" y="2041542"/>
            <a:ext cx="0" cy="434975"/>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777" name="Line 32"/>
          <p:cNvSpPr>
            <a:spLocks noChangeShapeType="1"/>
          </p:cNvSpPr>
          <p:nvPr/>
        </p:nvSpPr>
        <p:spPr bwMode="auto">
          <a:xfrm>
            <a:off x="2041327" y="2025650"/>
            <a:ext cx="241101"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778" name="Line 33"/>
          <p:cNvSpPr>
            <a:spLocks noChangeShapeType="1"/>
          </p:cNvSpPr>
          <p:nvPr/>
        </p:nvSpPr>
        <p:spPr bwMode="auto">
          <a:xfrm>
            <a:off x="7874208" y="1944688"/>
            <a:ext cx="267891"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nvGrpSpPr>
          <p:cNvPr id="4" name="Group 34"/>
          <p:cNvGrpSpPr>
            <a:grpSpLocks/>
          </p:cNvGrpSpPr>
          <p:nvPr/>
        </p:nvGrpSpPr>
        <p:grpSpPr bwMode="auto">
          <a:xfrm>
            <a:off x="6891938" y="2727325"/>
            <a:ext cx="176807" cy="292100"/>
            <a:chOff x="403" y="3581"/>
            <a:chExt cx="115" cy="259"/>
          </a:xfrm>
        </p:grpSpPr>
        <p:sp>
          <p:nvSpPr>
            <p:cNvPr id="32960" name="Line 35"/>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61" name="Line 36"/>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5" name="Group 37"/>
          <p:cNvGrpSpPr>
            <a:grpSpLocks/>
          </p:cNvGrpSpPr>
          <p:nvPr/>
        </p:nvGrpSpPr>
        <p:grpSpPr bwMode="auto">
          <a:xfrm>
            <a:off x="7395568" y="2393967"/>
            <a:ext cx="208954" cy="263525"/>
            <a:chOff x="403" y="3581"/>
            <a:chExt cx="115" cy="259"/>
          </a:xfrm>
        </p:grpSpPr>
        <p:sp>
          <p:nvSpPr>
            <p:cNvPr id="32958" name="Line 38"/>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59" name="Line 39"/>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6" name="Group 40"/>
          <p:cNvGrpSpPr>
            <a:grpSpLocks/>
          </p:cNvGrpSpPr>
          <p:nvPr/>
        </p:nvGrpSpPr>
        <p:grpSpPr bwMode="auto">
          <a:xfrm>
            <a:off x="7152682" y="2698767"/>
            <a:ext cx="160734" cy="250825"/>
            <a:chOff x="403" y="3581"/>
            <a:chExt cx="115" cy="259"/>
          </a:xfrm>
        </p:grpSpPr>
        <p:sp>
          <p:nvSpPr>
            <p:cNvPr id="32956" name="Line 41"/>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57" name="Line 42"/>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sp>
        <p:nvSpPr>
          <p:cNvPr id="32782" name="Line 43"/>
          <p:cNvSpPr>
            <a:spLocks noChangeShapeType="1"/>
          </p:cNvSpPr>
          <p:nvPr/>
        </p:nvSpPr>
        <p:spPr bwMode="auto">
          <a:xfrm>
            <a:off x="6081118" y="3344863"/>
            <a:ext cx="20895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nvGrpSpPr>
          <p:cNvPr id="7" name="Group 44"/>
          <p:cNvGrpSpPr>
            <a:grpSpLocks/>
          </p:cNvGrpSpPr>
          <p:nvPr/>
        </p:nvGrpSpPr>
        <p:grpSpPr bwMode="auto">
          <a:xfrm>
            <a:off x="5820371" y="3987800"/>
            <a:ext cx="176807" cy="152400"/>
            <a:chOff x="403" y="3581"/>
            <a:chExt cx="115" cy="259"/>
          </a:xfrm>
        </p:grpSpPr>
        <p:sp>
          <p:nvSpPr>
            <p:cNvPr id="32954" name="Line 45"/>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55" name="Line 46"/>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8" name="Group 47"/>
          <p:cNvGrpSpPr>
            <a:grpSpLocks/>
          </p:cNvGrpSpPr>
          <p:nvPr/>
        </p:nvGrpSpPr>
        <p:grpSpPr bwMode="auto">
          <a:xfrm>
            <a:off x="5593556" y="3835400"/>
            <a:ext cx="178594" cy="306388"/>
            <a:chOff x="403" y="3581"/>
            <a:chExt cx="115" cy="259"/>
          </a:xfrm>
        </p:grpSpPr>
        <p:sp>
          <p:nvSpPr>
            <p:cNvPr id="32952" name="Line 48"/>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53" name="Line 49"/>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9" name="Group 50"/>
          <p:cNvGrpSpPr>
            <a:grpSpLocks/>
          </p:cNvGrpSpPr>
          <p:nvPr/>
        </p:nvGrpSpPr>
        <p:grpSpPr bwMode="auto">
          <a:xfrm>
            <a:off x="5318522" y="4043368"/>
            <a:ext cx="208955" cy="250825"/>
            <a:chOff x="403" y="3581"/>
            <a:chExt cx="115" cy="259"/>
          </a:xfrm>
        </p:grpSpPr>
        <p:sp>
          <p:nvSpPr>
            <p:cNvPr id="32950" name="Line 51"/>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51" name="Line 52"/>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0" name="Group 53"/>
          <p:cNvGrpSpPr>
            <a:grpSpLocks/>
          </p:cNvGrpSpPr>
          <p:nvPr/>
        </p:nvGrpSpPr>
        <p:grpSpPr bwMode="auto">
          <a:xfrm>
            <a:off x="5059571" y="3835400"/>
            <a:ext cx="210741" cy="306388"/>
            <a:chOff x="403" y="3581"/>
            <a:chExt cx="115" cy="259"/>
          </a:xfrm>
        </p:grpSpPr>
        <p:sp>
          <p:nvSpPr>
            <p:cNvPr id="32948" name="Line 54"/>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49" name="Line 55"/>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1" name="Group 56"/>
          <p:cNvGrpSpPr>
            <a:grpSpLocks/>
          </p:cNvGrpSpPr>
          <p:nvPr/>
        </p:nvGrpSpPr>
        <p:grpSpPr bwMode="auto">
          <a:xfrm>
            <a:off x="4830971" y="4016375"/>
            <a:ext cx="210741" cy="236538"/>
            <a:chOff x="403" y="3581"/>
            <a:chExt cx="115" cy="259"/>
          </a:xfrm>
        </p:grpSpPr>
        <p:sp>
          <p:nvSpPr>
            <p:cNvPr id="32946" name="Line 57"/>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47" name="Line 58"/>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2" name="Group 59"/>
          <p:cNvGrpSpPr>
            <a:grpSpLocks/>
          </p:cNvGrpSpPr>
          <p:nvPr/>
        </p:nvGrpSpPr>
        <p:grpSpPr bwMode="auto">
          <a:xfrm>
            <a:off x="4555931" y="3414713"/>
            <a:ext cx="208954" cy="277812"/>
            <a:chOff x="403" y="3581"/>
            <a:chExt cx="115" cy="259"/>
          </a:xfrm>
        </p:grpSpPr>
        <p:sp>
          <p:nvSpPr>
            <p:cNvPr id="32944" name="Line 60"/>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45" name="Line 61"/>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3" name="Group 62"/>
          <p:cNvGrpSpPr>
            <a:grpSpLocks/>
          </p:cNvGrpSpPr>
          <p:nvPr/>
        </p:nvGrpSpPr>
        <p:grpSpPr bwMode="auto">
          <a:xfrm>
            <a:off x="4329112" y="3259155"/>
            <a:ext cx="194668" cy="250825"/>
            <a:chOff x="403" y="3581"/>
            <a:chExt cx="115" cy="259"/>
          </a:xfrm>
        </p:grpSpPr>
        <p:sp>
          <p:nvSpPr>
            <p:cNvPr id="32942" name="Line 63"/>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43" name="Line 64"/>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 name="Group 65"/>
          <p:cNvGrpSpPr>
            <a:grpSpLocks/>
          </p:cNvGrpSpPr>
          <p:nvPr/>
        </p:nvGrpSpPr>
        <p:grpSpPr bwMode="auto">
          <a:xfrm>
            <a:off x="4054082" y="3302006"/>
            <a:ext cx="225028" cy="265113"/>
            <a:chOff x="403" y="3581"/>
            <a:chExt cx="115" cy="259"/>
          </a:xfrm>
        </p:grpSpPr>
        <p:sp>
          <p:nvSpPr>
            <p:cNvPr id="32940" name="Line 66"/>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41" name="Line 67"/>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5" name="Group 68"/>
          <p:cNvGrpSpPr>
            <a:grpSpLocks/>
          </p:cNvGrpSpPr>
          <p:nvPr/>
        </p:nvGrpSpPr>
        <p:grpSpPr bwMode="auto">
          <a:xfrm>
            <a:off x="3793339" y="3497268"/>
            <a:ext cx="226815" cy="307975"/>
            <a:chOff x="403" y="3581"/>
            <a:chExt cx="115" cy="259"/>
          </a:xfrm>
        </p:grpSpPr>
        <p:sp>
          <p:nvSpPr>
            <p:cNvPr id="32938" name="Line 69"/>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39" name="Line 70"/>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6" name="Group 71"/>
          <p:cNvGrpSpPr>
            <a:grpSpLocks/>
          </p:cNvGrpSpPr>
          <p:nvPr/>
        </p:nvGrpSpPr>
        <p:grpSpPr bwMode="auto">
          <a:xfrm>
            <a:off x="3550445" y="3470276"/>
            <a:ext cx="208955" cy="277813"/>
            <a:chOff x="403" y="3581"/>
            <a:chExt cx="115" cy="259"/>
          </a:xfrm>
        </p:grpSpPr>
        <p:sp>
          <p:nvSpPr>
            <p:cNvPr id="32936" name="Line 72"/>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37" name="Line 73"/>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sp>
        <p:nvSpPr>
          <p:cNvPr id="32793" name="Line 74"/>
          <p:cNvSpPr>
            <a:spLocks noChangeShapeType="1"/>
          </p:cNvSpPr>
          <p:nvPr/>
        </p:nvSpPr>
        <p:spPr bwMode="auto">
          <a:xfrm>
            <a:off x="3395068" y="2924192"/>
            <a:ext cx="0" cy="333375"/>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nvGrpSpPr>
          <p:cNvPr id="17" name="Group 75"/>
          <p:cNvGrpSpPr>
            <a:grpSpLocks/>
          </p:cNvGrpSpPr>
          <p:nvPr/>
        </p:nvGrpSpPr>
        <p:grpSpPr bwMode="auto">
          <a:xfrm>
            <a:off x="3030737" y="2797192"/>
            <a:ext cx="208954" cy="320675"/>
            <a:chOff x="403" y="3581"/>
            <a:chExt cx="115" cy="259"/>
          </a:xfrm>
        </p:grpSpPr>
        <p:sp>
          <p:nvSpPr>
            <p:cNvPr id="32934" name="Line 76"/>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35" name="Line 77"/>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8" name="Group 78"/>
          <p:cNvGrpSpPr>
            <a:grpSpLocks/>
          </p:cNvGrpSpPr>
          <p:nvPr/>
        </p:nvGrpSpPr>
        <p:grpSpPr bwMode="auto">
          <a:xfrm>
            <a:off x="2787854" y="2587642"/>
            <a:ext cx="208954" cy="392113"/>
            <a:chOff x="403" y="3581"/>
            <a:chExt cx="115" cy="259"/>
          </a:xfrm>
        </p:grpSpPr>
        <p:sp>
          <p:nvSpPr>
            <p:cNvPr id="32932" name="Line 79"/>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33" name="Line 80"/>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9" name="Group 81"/>
          <p:cNvGrpSpPr>
            <a:grpSpLocks/>
          </p:cNvGrpSpPr>
          <p:nvPr/>
        </p:nvGrpSpPr>
        <p:grpSpPr bwMode="auto">
          <a:xfrm>
            <a:off x="2528891" y="3078163"/>
            <a:ext cx="208955" cy="279400"/>
            <a:chOff x="403" y="3581"/>
            <a:chExt cx="115" cy="259"/>
          </a:xfrm>
        </p:grpSpPr>
        <p:sp>
          <p:nvSpPr>
            <p:cNvPr id="32930" name="Line 82"/>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31" name="Line 83"/>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20" name="Group 84"/>
          <p:cNvGrpSpPr>
            <a:grpSpLocks/>
          </p:cNvGrpSpPr>
          <p:nvPr/>
        </p:nvGrpSpPr>
        <p:grpSpPr bwMode="auto">
          <a:xfrm>
            <a:off x="2284224" y="2616200"/>
            <a:ext cx="210741" cy="279400"/>
            <a:chOff x="403" y="3581"/>
            <a:chExt cx="115" cy="259"/>
          </a:xfrm>
        </p:grpSpPr>
        <p:sp>
          <p:nvSpPr>
            <p:cNvPr id="32928" name="Line 85"/>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29" name="Line 86"/>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21" name="Group 87"/>
          <p:cNvGrpSpPr>
            <a:grpSpLocks/>
          </p:cNvGrpSpPr>
          <p:nvPr/>
        </p:nvGrpSpPr>
        <p:grpSpPr bwMode="auto">
          <a:xfrm>
            <a:off x="2121694" y="4094180"/>
            <a:ext cx="5909668" cy="815975"/>
            <a:chOff x="1094" y="2397"/>
            <a:chExt cx="3495" cy="561"/>
          </a:xfrm>
        </p:grpSpPr>
        <p:sp>
          <p:nvSpPr>
            <p:cNvPr id="32908" name="Line 88"/>
            <p:cNvSpPr>
              <a:spLocks noChangeShapeType="1"/>
            </p:cNvSpPr>
            <p:nvPr/>
          </p:nvSpPr>
          <p:spPr bwMode="auto">
            <a:xfrm>
              <a:off x="1094" y="2397"/>
              <a:ext cx="164" cy="172"/>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09" name="Line 89"/>
            <p:cNvSpPr>
              <a:spLocks noChangeShapeType="1"/>
            </p:cNvSpPr>
            <p:nvPr/>
          </p:nvSpPr>
          <p:spPr bwMode="auto">
            <a:xfrm>
              <a:off x="1248" y="2560"/>
              <a:ext cx="134" cy="269"/>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10" name="Line 90"/>
            <p:cNvSpPr>
              <a:spLocks noChangeShapeType="1"/>
            </p:cNvSpPr>
            <p:nvPr/>
          </p:nvSpPr>
          <p:spPr bwMode="auto">
            <a:xfrm flipV="1">
              <a:off x="1382" y="2445"/>
              <a:ext cx="298" cy="384"/>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11" name="Line 91"/>
            <p:cNvSpPr>
              <a:spLocks noChangeShapeType="1"/>
            </p:cNvSpPr>
            <p:nvPr/>
          </p:nvSpPr>
          <p:spPr bwMode="auto">
            <a:xfrm>
              <a:off x="1680" y="2445"/>
              <a:ext cx="169" cy="202"/>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12" name="Line 92"/>
            <p:cNvSpPr>
              <a:spLocks noChangeShapeType="1"/>
            </p:cNvSpPr>
            <p:nvPr/>
          </p:nvSpPr>
          <p:spPr bwMode="auto">
            <a:xfrm flipV="1">
              <a:off x="1849" y="2584"/>
              <a:ext cx="129" cy="68"/>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13" name="Line 93"/>
            <p:cNvSpPr>
              <a:spLocks noChangeShapeType="1"/>
            </p:cNvSpPr>
            <p:nvPr/>
          </p:nvSpPr>
          <p:spPr bwMode="auto">
            <a:xfrm>
              <a:off x="1978" y="2584"/>
              <a:ext cx="173" cy="28"/>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14" name="Line 94"/>
            <p:cNvSpPr>
              <a:spLocks noChangeShapeType="1"/>
            </p:cNvSpPr>
            <p:nvPr/>
          </p:nvSpPr>
          <p:spPr bwMode="auto">
            <a:xfrm flipV="1">
              <a:off x="2141" y="2579"/>
              <a:ext cx="153" cy="29"/>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15" name="Line 95"/>
            <p:cNvSpPr>
              <a:spLocks noChangeShapeType="1"/>
            </p:cNvSpPr>
            <p:nvPr/>
          </p:nvSpPr>
          <p:spPr bwMode="auto">
            <a:xfrm>
              <a:off x="2294" y="2579"/>
              <a:ext cx="164" cy="48"/>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16" name="Line 96"/>
            <p:cNvSpPr>
              <a:spLocks noChangeShapeType="1"/>
            </p:cNvSpPr>
            <p:nvPr/>
          </p:nvSpPr>
          <p:spPr bwMode="auto">
            <a:xfrm>
              <a:off x="2449" y="2621"/>
              <a:ext cx="153" cy="222"/>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17" name="Line 97"/>
            <p:cNvSpPr>
              <a:spLocks noChangeShapeType="1"/>
            </p:cNvSpPr>
            <p:nvPr/>
          </p:nvSpPr>
          <p:spPr bwMode="auto">
            <a:xfrm>
              <a:off x="2602" y="2843"/>
              <a:ext cx="125" cy="115"/>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18" name="Line 98"/>
            <p:cNvSpPr>
              <a:spLocks noChangeShapeType="1"/>
            </p:cNvSpPr>
            <p:nvPr/>
          </p:nvSpPr>
          <p:spPr bwMode="auto">
            <a:xfrm flipV="1">
              <a:off x="2727" y="2804"/>
              <a:ext cx="154" cy="154"/>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19" name="Line 99"/>
            <p:cNvSpPr>
              <a:spLocks noChangeShapeType="1"/>
            </p:cNvSpPr>
            <p:nvPr/>
          </p:nvSpPr>
          <p:spPr bwMode="auto">
            <a:xfrm>
              <a:off x="2881" y="2804"/>
              <a:ext cx="153" cy="87"/>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20" name="Line 100"/>
            <p:cNvSpPr>
              <a:spLocks noChangeShapeType="1"/>
            </p:cNvSpPr>
            <p:nvPr/>
          </p:nvSpPr>
          <p:spPr bwMode="auto">
            <a:xfrm flipV="1">
              <a:off x="3034" y="2862"/>
              <a:ext cx="154" cy="29"/>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21" name="Line 101"/>
            <p:cNvSpPr>
              <a:spLocks noChangeShapeType="1"/>
            </p:cNvSpPr>
            <p:nvPr/>
          </p:nvSpPr>
          <p:spPr bwMode="auto">
            <a:xfrm flipV="1">
              <a:off x="3188" y="2525"/>
              <a:ext cx="153" cy="336"/>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22" name="Line 102"/>
            <p:cNvSpPr>
              <a:spLocks noChangeShapeType="1"/>
            </p:cNvSpPr>
            <p:nvPr/>
          </p:nvSpPr>
          <p:spPr bwMode="auto">
            <a:xfrm>
              <a:off x="3341" y="2525"/>
              <a:ext cx="163" cy="163"/>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23" name="Line 103"/>
            <p:cNvSpPr>
              <a:spLocks noChangeShapeType="1"/>
            </p:cNvSpPr>
            <p:nvPr/>
          </p:nvSpPr>
          <p:spPr bwMode="auto">
            <a:xfrm>
              <a:off x="3504" y="2688"/>
              <a:ext cx="154" cy="0"/>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24" name="Line 104"/>
            <p:cNvSpPr>
              <a:spLocks noChangeShapeType="1"/>
            </p:cNvSpPr>
            <p:nvPr/>
          </p:nvSpPr>
          <p:spPr bwMode="auto">
            <a:xfrm flipV="1">
              <a:off x="3658" y="2486"/>
              <a:ext cx="124" cy="202"/>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25" name="Line 105"/>
            <p:cNvSpPr>
              <a:spLocks noChangeShapeType="1"/>
            </p:cNvSpPr>
            <p:nvPr/>
          </p:nvSpPr>
          <p:spPr bwMode="auto">
            <a:xfrm>
              <a:off x="3782" y="2486"/>
              <a:ext cx="327" cy="279"/>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26" name="Line 106"/>
            <p:cNvSpPr>
              <a:spLocks noChangeShapeType="1"/>
            </p:cNvSpPr>
            <p:nvPr/>
          </p:nvSpPr>
          <p:spPr bwMode="auto">
            <a:xfrm flipV="1">
              <a:off x="4109" y="2582"/>
              <a:ext cx="153" cy="183"/>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27" name="Line 107"/>
            <p:cNvSpPr>
              <a:spLocks noChangeShapeType="1"/>
            </p:cNvSpPr>
            <p:nvPr/>
          </p:nvSpPr>
          <p:spPr bwMode="auto">
            <a:xfrm flipV="1">
              <a:off x="4262" y="2419"/>
              <a:ext cx="327" cy="163"/>
            </a:xfrm>
            <a:prstGeom prst="line">
              <a:avLst/>
            </a:prstGeom>
            <a:noFill/>
            <a:ln w="50800">
              <a:solidFill>
                <a:srgbClr val="00FF00"/>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22" name="Group 108"/>
          <p:cNvGrpSpPr>
            <a:grpSpLocks/>
          </p:cNvGrpSpPr>
          <p:nvPr/>
        </p:nvGrpSpPr>
        <p:grpSpPr bwMode="auto">
          <a:xfrm>
            <a:off x="4798817" y="4629167"/>
            <a:ext cx="192881" cy="238125"/>
            <a:chOff x="403" y="3581"/>
            <a:chExt cx="115" cy="259"/>
          </a:xfrm>
        </p:grpSpPr>
        <p:sp>
          <p:nvSpPr>
            <p:cNvPr id="32906" name="Line 109"/>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07" name="Line 110"/>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23" name="Group 111"/>
          <p:cNvGrpSpPr>
            <a:grpSpLocks/>
          </p:cNvGrpSpPr>
          <p:nvPr/>
        </p:nvGrpSpPr>
        <p:grpSpPr bwMode="auto">
          <a:xfrm>
            <a:off x="3014666" y="4227530"/>
            <a:ext cx="208955" cy="376237"/>
            <a:chOff x="585" y="3467"/>
            <a:chExt cx="124" cy="297"/>
          </a:xfrm>
        </p:grpSpPr>
        <p:sp>
          <p:nvSpPr>
            <p:cNvPr id="32904" name="Line 112"/>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05" name="Line 113"/>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sp>
        <p:nvSpPr>
          <p:cNvPr id="32801" name="Line 114"/>
          <p:cNvSpPr>
            <a:spLocks noChangeShapeType="1"/>
          </p:cNvSpPr>
          <p:nvPr/>
        </p:nvSpPr>
        <p:spPr bwMode="auto">
          <a:xfrm>
            <a:off x="2266365" y="4745038"/>
            <a:ext cx="210741"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nvGrpSpPr>
          <p:cNvPr id="24" name="Group 115"/>
          <p:cNvGrpSpPr>
            <a:grpSpLocks/>
          </p:cNvGrpSpPr>
          <p:nvPr/>
        </p:nvGrpSpPr>
        <p:grpSpPr bwMode="auto">
          <a:xfrm>
            <a:off x="2511028" y="4770438"/>
            <a:ext cx="208955" cy="349250"/>
            <a:chOff x="585" y="3467"/>
            <a:chExt cx="124" cy="297"/>
          </a:xfrm>
        </p:grpSpPr>
        <p:sp>
          <p:nvSpPr>
            <p:cNvPr id="32902" name="Line 116"/>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03" name="Line 117"/>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25" name="Group 118"/>
          <p:cNvGrpSpPr>
            <a:grpSpLocks/>
          </p:cNvGrpSpPr>
          <p:nvPr/>
        </p:nvGrpSpPr>
        <p:grpSpPr bwMode="auto">
          <a:xfrm>
            <a:off x="2753916" y="4492642"/>
            <a:ext cx="194668" cy="347663"/>
            <a:chOff x="585" y="3467"/>
            <a:chExt cx="124" cy="297"/>
          </a:xfrm>
        </p:grpSpPr>
        <p:sp>
          <p:nvSpPr>
            <p:cNvPr id="32900" name="Line 119"/>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901" name="Line 120"/>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26" name="Group 121"/>
          <p:cNvGrpSpPr>
            <a:grpSpLocks/>
          </p:cNvGrpSpPr>
          <p:nvPr/>
        </p:nvGrpSpPr>
        <p:grpSpPr bwMode="auto">
          <a:xfrm>
            <a:off x="3775472" y="4421188"/>
            <a:ext cx="208955" cy="431800"/>
            <a:chOff x="585" y="3467"/>
            <a:chExt cx="124" cy="297"/>
          </a:xfrm>
        </p:grpSpPr>
        <p:sp>
          <p:nvSpPr>
            <p:cNvPr id="32898" name="Line 122"/>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99" name="Line 123"/>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27" name="Group 124"/>
          <p:cNvGrpSpPr>
            <a:grpSpLocks/>
          </p:cNvGrpSpPr>
          <p:nvPr/>
        </p:nvGrpSpPr>
        <p:grpSpPr bwMode="auto">
          <a:xfrm>
            <a:off x="3275414" y="4506913"/>
            <a:ext cx="208955" cy="374650"/>
            <a:chOff x="585" y="3467"/>
            <a:chExt cx="124" cy="297"/>
          </a:xfrm>
        </p:grpSpPr>
        <p:sp>
          <p:nvSpPr>
            <p:cNvPr id="32896" name="Line 125"/>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97" name="Line 126"/>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28" name="Group 127"/>
          <p:cNvGrpSpPr>
            <a:grpSpLocks/>
          </p:cNvGrpSpPr>
          <p:nvPr/>
        </p:nvGrpSpPr>
        <p:grpSpPr bwMode="auto">
          <a:xfrm>
            <a:off x="3548660" y="4406900"/>
            <a:ext cx="208954" cy="433388"/>
            <a:chOff x="585" y="3467"/>
            <a:chExt cx="124" cy="297"/>
          </a:xfrm>
        </p:grpSpPr>
        <p:sp>
          <p:nvSpPr>
            <p:cNvPr id="32894" name="Line 128"/>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95" name="Line 129"/>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29" name="Group 130"/>
          <p:cNvGrpSpPr>
            <a:grpSpLocks/>
          </p:cNvGrpSpPr>
          <p:nvPr/>
        </p:nvGrpSpPr>
        <p:grpSpPr bwMode="auto">
          <a:xfrm>
            <a:off x="2023468" y="4129105"/>
            <a:ext cx="208954" cy="376237"/>
            <a:chOff x="585" y="3467"/>
            <a:chExt cx="124" cy="297"/>
          </a:xfrm>
        </p:grpSpPr>
        <p:sp>
          <p:nvSpPr>
            <p:cNvPr id="32892" name="Line 131"/>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93" name="Line 132"/>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30" name="Group 133"/>
          <p:cNvGrpSpPr>
            <a:grpSpLocks/>
          </p:cNvGrpSpPr>
          <p:nvPr/>
        </p:nvGrpSpPr>
        <p:grpSpPr bwMode="auto">
          <a:xfrm>
            <a:off x="4052293" y="4394200"/>
            <a:ext cx="208954" cy="585788"/>
            <a:chOff x="585" y="3467"/>
            <a:chExt cx="124" cy="297"/>
          </a:xfrm>
        </p:grpSpPr>
        <p:sp>
          <p:nvSpPr>
            <p:cNvPr id="32890" name="Line 134"/>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91" name="Line 135"/>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31" name="Group 136"/>
          <p:cNvGrpSpPr>
            <a:grpSpLocks/>
          </p:cNvGrpSpPr>
          <p:nvPr/>
        </p:nvGrpSpPr>
        <p:grpSpPr bwMode="auto">
          <a:xfrm>
            <a:off x="4295190" y="4464050"/>
            <a:ext cx="210741" cy="376238"/>
            <a:chOff x="585" y="3467"/>
            <a:chExt cx="124" cy="297"/>
          </a:xfrm>
        </p:grpSpPr>
        <p:sp>
          <p:nvSpPr>
            <p:cNvPr id="32888" name="Line 137"/>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89" name="Line 138"/>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84" name="Group 139"/>
          <p:cNvGrpSpPr>
            <a:grpSpLocks/>
          </p:cNvGrpSpPr>
          <p:nvPr/>
        </p:nvGrpSpPr>
        <p:grpSpPr bwMode="auto">
          <a:xfrm>
            <a:off x="4554150" y="4757738"/>
            <a:ext cx="210741" cy="431800"/>
            <a:chOff x="585" y="3467"/>
            <a:chExt cx="124" cy="297"/>
          </a:xfrm>
        </p:grpSpPr>
        <p:sp>
          <p:nvSpPr>
            <p:cNvPr id="32886" name="Line 140"/>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87" name="Line 141"/>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85" name="Group 142"/>
          <p:cNvGrpSpPr>
            <a:grpSpLocks/>
          </p:cNvGrpSpPr>
          <p:nvPr/>
        </p:nvGrpSpPr>
        <p:grpSpPr bwMode="auto">
          <a:xfrm>
            <a:off x="5043487" y="4716463"/>
            <a:ext cx="194668" cy="444500"/>
            <a:chOff x="585" y="3467"/>
            <a:chExt cx="124" cy="297"/>
          </a:xfrm>
        </p:grpSpPr>
        <p:sp>
          <p:nvSpPr>
            <p:cNvPr id="32884" name="Line 143"/>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85" name="Line 144"/>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88" name="Group 145"/>
          <p:cNvGrpSpPr>
            <a:grpSpLocks/>
          </p:cNvGrpSpPr>
          <p:nvPr/>
        </p:nvGrpSpPr>
        <p:grpSpPr bwMode="auto">
          <a:xfrm>
            <a:off x="5318522" y="4841875"/>
            <a:ext cx="208955" cy="376238"/>
            <a:chOff x="585" y="3467"/>
            <a:chExt cx="124" cy="297"/>
          </a:xfrm>
        </p:grpSpPr>
        <p:sp>
          <p:nvSpPr>
            <p:cNvPr id="32882" name="Line 146"/>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83" name="Line 147"/>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90" name="Group 148"/>
          <p:cNvGrpSpPr>
            <a:grpSpLocks/>
          </p:cNvGrpSpPr>
          <p:nvPr/>
        </p:nvGrpSpPr>
        <p:grpSpPr bwMode="auto">
          <a:xfrm>
            <a:off x="5577485" y="4786330"/>
            <a:ext cx="208954" cy="403225"/>
            <a:chOff x="585" y="3467"/>
            <a:chExt cx="124" cy="297"/>
          </a:xfrm>
        </p:grpSpPr>
        <p:sp>
          <p:nvSpPr>
            <p:cNvPr id="32880" name="Line 149"/>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81" name="Line 150"/>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91" name="Group 151"/>
          <p:cNvGrpSpPr>
            <a:grpSpLocks/>
          </p:cNvGrpSpPr>
          <p:nvPr/>
        </p:nvGrpSpPr>
        <p:grpSpPr bwMode="auto">
          <a:xfrm>
            <a:off x="5838233" y="4338655"/>
            <a:ext cx="208954" cy="446087"/>
            <a:chOff x="585" y="3467"/>
            <a:chExt cx="124" cy="297"/>
          </a:xfrm>
        </p:grpSpPr>
        <p:sp>
          <p:nvSpPr>
            <p:cNvPr id="32878" name="Line 152"/>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79" name="Line 153"/>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92" name="Group 154"/>
          <p:cNvGrpSpPr>
            <a:grpSpLocks/>
          </p:cNvGrpSpPr>
          <p:nvPr/>
        </p:nvGrpSpPr>
        <p:grpSpPr bwMode="auto">
          <a:xfrm>
            <a:off x="6097200" y="4548205"/>
            <a:ext cx="210741" cy="390525"/>
            <a:chOff x="585" y="3467"/>
            <a:chExt cx="124" cy="297"/>
          </a:xfrm>
        </p:grpSpPr>
        <p:sp>
          <p:nvSpPr>
            <p:cNvPr id="32876" name="Line 155"/>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77" name="Line 156"/>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93" name="Group 157"/>
          <p:cNvGrpSpPr>
            <a:grpSpLocks/>
          </p:cNvGrpSpPr>
          <p:nvPr/>
        </p:nvGrpSpPr>
        <p:grpSpPr bwMode="auto">
          <a:xfrm>
            <a:off x="6374012" y="4521200"/>
            <a:ext cx="208954" cy="444500"/>
            <a:chOff x="585" y="3467"/>
            <a:chExt cx="124" cy="297"/>
          </a:xfrm>
        </p:grpSpPr>
        <p:sp>
          <p:nvSpPr>
            <p:cNvPr id="32874" name="Line 158"/>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75" name="Line 159"/>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94" name="Group 160"/>
          <p:cNvGrpSpPr>
            <a:grpSpLocks/>
          </p:cNvGrpSpPr>
          <p:nvPr/>
        </p:nvGrpSpPr>
        <p:grpSpPr bwMode="auto">
          <a:xfrm>
            <a:off x="6582975" y="4295792"/>
            <a:ext cx="210741" cy="404813"/>
            <a:chOff x="585" y="3467"/>
            <a:chExt cx="124" cy="297"/>
          </a:xfrm>
        </p:grpSpPr>
        <p:sp>
          <p:nvSpPr>
            <p:cNvPr id="32872" name="Line 161"/>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73" name="Line 162"/>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95" name="Group 163"/>
          <p:cNvGrpSpPr>
            <a:grpSpLocks/>
          </p:cNvGrpSpPr>
          <p:nvPr/>
        </p:nvGrpSpPr>
        <p:grpSpPr bwMode="auto">
          <a:xfrm>
            <a:off x="6875864" y="4491055"/>
            <a:ext cx="208955" cy="306387"/>
            <a:chOff x="585" y="3467"/>
            <a:chExt cx="124" cy="297"/>
          </a:xfrm>
        </p:grpSpPr>
        <p:sp>
          <p:nvSpPr>
            <p:cNvPr id="32870" name="Line 164"/>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71" name="Line 165"/>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96" name="Group 166"/>
          <p:cNvGrpSpPr>
            <a:grpSpLocks/>
          </p:cNvGrpSpPr>
          <p:nvPr/>
        </p:nvGrpSpPr>
        <p:grpSpPr bwMode="auto">
          <a:xfrm>
            <a:off x="7120533" y="4673617"/>
            <a:ext cx="192881" cy="417513"/>
            <a:chOff x="585" y="3467"/>
            <a:chExt cx="124" cy="297"/>
          </a:xfrm>
        </p:grpSpPr>
        <p:sp>
          <p:nvSpPr>
            <p:cNvPr id="32868" name="Line 167"/>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69" name="Line 168"/>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97" name="Group 169"/>
          <p:cNvGrpSpPr>
            <a:grpSpLocks/>
          </p:cNvGrpSpPr>
          <p:nvPr/>
        </p:nvGrpSpPr>
        <p:grpSpPr bwMode="auto">
          <a:xfrm>
            <a:off x="7379495" y="4394217"/>
            <a:ext cx="208955" cy="430213"/>
            <a:chOff x="585" y="3467"/>
            <a:chExt cx="124" cy="297"/>
          </a:xfrm>
        </p:grpSpPr>
        <p:sp>
          <p:nvSpPr>
            <p:cNvPr id="32866" name="Line 170"/>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67" name="Line 171"/>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grpSp>
        <p:nvGrpSpPr>
          <p:cNvPr id="144398" name="Group 172"/>
          <p:cNvGrpSpPr>
            <a:grpSpLocks/>
          </p:cNvGrpSpPr>
          <p:nvPr/>
        </p:nvGrpSpPr>
        <p:grpSpPr bwMode="auto">
          <a:xfrm>
            <a:off x="7654538" y="4297380"/>
            <a:ext cx="226815" cy="473075"/>
            <a:chOff x="585" y="3467"/>
            <a:chExt cx="124" cy="297"/>
          </a:xfrm>
        </p:grpSpPr>
        <p:sp>
          <p:nvSpPr>
            <p:cNvPr id="32864" name="Line 173"/>
            <p:cNvSpPr>
              <a:spLocks noChangeShapeType="1"/>
            </p:cNvSpPr>
            <p:nvPr/>
          </p:nvSpPr>
          <p:spPr bwMode="auto">
            <a:xfrm>
              <a:off x="646" y="3467"/>
              <a:ext cx="0" cy="29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65" name="Line 174"/>
            <p:cNvSpPr>
              <a:spLocks noChangeShapeType="1"/>
            </p:cNvSpPr>
            <p:nvPr/>
          </p:nvSpPr>
          <p:spPr bwMode="auto">
            <a:xfrm>
              <a:off x="585" y="3757"/>
              <a:ext cx="12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sp>
        <p:nvSpPr>
          <p:cNvPr id="32822" name="Line 175"/>
          <p:cNvSpPr>
            <a:spLocks noChangeShapeType="1"/>
          </p:cNvSpPr>
          <p:nvPr/>
        </p:nvSpPr>
        <p:spPr bwMode="auto">
          <a:xfrm>
            <a:off x="8036719" y="4157680"/>
            <a:ext cx="0" cy="433387"/>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nvGrpSpPr>
          <p:cNvPr id="144399" name="Group 176"/>
          <p:cNvGrpSpPr>
            <a:grpSpLocks/>
          </p:cNvGrpSpPr>
          <p:nvPr/>
        </p:nvGrpSpPr>
        <p:grpSpPr bwMode="auto">
          <a:xfrm>
            <a:off x="1660931" y="1903413"/>
            <a:ext cx="203597" cy="3370262"/>
            <a:chOff x="1090" y="1203"/>
            <a:chExt cx="116" cy="2210"/>
          </a:xfrm>
        </p:grpSpPr>
        <p:sp>
          <p:nvSpPr>
            <p:cNvPr id="32859" name="Line 177"/>
            <p:cNvSpPr>
              <a:spLocks noChangeShapeType="1"/>
            </p:cNvSpPr>
            <p:nvPr/>
          </p:nvSpPr>
          <p:spPr bwMode="auto">
            <a:xfrm>
              <a:off x="1096" y="1203"/>
              <a:ext cx="110" cy="0"/>
            </a:xfrm>
            <a:prstGeom prst="line">
              <a:avLst/>
            </a:prstGeom>
            <a:noFill/>
            <a:ln w="28575">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60" name="Line 178"/>
            <p:cNvSpPr>
              <a:spLocks noChangeShapeType="1"/>
            </p:cNvSpPr>
            <p:nvPr/>
          </p:nvSpPr>
          <p:spPr bwMode="auto">
            <a:xfrm>
              <a:off x="1090" y="1769"/>
              <a:ext cx="110" cy="0"/>
            </a:xfrm>
            <a:prstGeom prst="line">
              <a:avLst/>
            </a:prstGeom>
            <a:noFill/>
            <a:ln w="28575">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61" name="Line 179"/>
            <p:cNvSpPr>
              <a:spLocks noChangeShapeType="1"/>
            </p:cNvSpPr>
            <p:nvPr/>
          </p:nvSpPr>
          <p:spPr bwMode="auto">
            <a:xfrm>
              <a:off x="1090" y="2314"/>
              <a:ext cx="110" cy="0"/>
            </a:xfrm>
            <a:prstGeom prst="line">
              <a:avLst/>
            </a:prstGeom>
            <a:noFill/>
            <a:ln w="28575">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62" name="Line 180"/>
            <p:cNvSpPr>
              <a:spLocks noChangeShapeType="1"/>
            </p:cNvSpPr>
            <p:nvPr/>
          </p:nvSpPr>
          <p:spPr bwMode="auto">
            <a:xfrm>
              <a:off x="1090" y="2868"/>
              <a:ext cx="110" cy="0"/>
            </a:xfrm>
            <a:prstGeom prst="line">
              <a:avLst/>
            </a:prstGeom>
            <a:noFill/>
            <a:ln w="28575">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63" name="Line 181"/>
            <p:cNvSpPr>
              <a:spLocks noChangeShapeType="1"/>
            </p:cNvSpPr>
            <p:nvPr/>
          </p:nvSpPr>
          <p:spPr bwMode="auto">
            <a:xfrm>
              <a:off x="1090" y="3413"/>
              <a:ext cx="110" cy="0"/>
            </a:xfrm>
            <a:prstGeom prst="line">
              <a:avLst/>
            </a:prstGeom>
            <a:noFill/>
            <a:ln w="28575">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sp>
        <p:nvSpPr>
          <p:cNvPr id="32824" name="Line 182"/>
          <p:cNvSpPr>
            <a:spLocks noChangeShapeType="1"/>
          </p:cNvSpPr>
          <p:nvPr/>
        </p:nvSpPr>
        <p:spPr bwMode="auto">
          <a:xfrm>
            <a:off x="2368153" y="5408613"/>
            <a:ext cx="0" cy="13970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25" name="Line 183"/>
          <p:cNvSpPr>
            <a:spLocks noChangeShapeType="1"/>
          </p:cNvSpPr>
          <p:nvPr/>
        </p:nvSpPr>
        <p:spPr bwMode="auto">
          <a:xfrm>
            <a:off x="3295055" y="5416550"/>
            <a:ext cx="0" cy="13970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26" name="Line 184"/>
          <p:cNvSpPr>
            <a:spLocks noChangeShapeType="1"/>
          </p:cNvSpPr>
          <p:nvPr/>
        </p:nvSpPr>
        <p:spPr bwMode="auto">
          <a:xfrm>
            <a:off x="7938493" y="5430838"/>
            <a:ext cx="0" cy="13970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27" name="Line 185"/>
          <p:cNvSpPr>
            <a:spLocks noChangeShapeType="1"/>
          </p:cNvSpPr>
          <p:nvPr/>
        </p:nvSpPr>
        <p:spPr bwMode="auto">
          <a:xfrm>
            <a:off x="7009805" y="5416550"/>
            <a:ext cx="0" cy="13970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28" name="Line 186"/>
          <p:cNvSpPr>
            <a:spLocks noChangeShapeType="1"/>
          </p:cNvSpPr>
          <p:nvPr/>
        </p:nvSpPr>
        <p:spPr bwMode="auto">
          <a:xfrm>
            <a:off x="6061472" y="5416550"/>
            <a:ext cx="0" cy="13970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29" name="Line 187"/>
          <p:cNvSpPr>
            <a:spLocks noChangeShapeType="1"/>
          </p:cNvSpPr>
          <p:nvPr/>
        </p:nvSpPr>
        <p:spPr bwMode="auto">
          <a:xfrm>
            <a:off x="5150644" y="5416550"/>
            <a:ext cx="0" cy="13970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30" name="Line 188"/>
          <p:cNvSpPr>
            <a:spLocks noChangeShapeType="1"/>
          </p:cNvSpPr>
          <p:nvPr/>
        </p:nvSpPr>
        <p:spPr bwMode="auto">
          <a:xfrm>
            <a:off x="4220171" y="5418138"/>
            <a:ext cx="0" cy="13970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144573" name="Text Box 189"/>
          <p:cNvSpPr txBox="1">
            <a:spLocks noChangeArrowheads="1"/>
          </p:cNvSpPr>
          <p:nvPr/>
        </p:nvSpPr>
        <p:spPr bwMode="auto">
          <a:xfrm>
            <a:off x="7238405" y="2781300"/>
            <a:ext cx="1626989" cy="300038"/>
          </a:xfrm>
          <a:prstGeom prst="rect">
            <a:avLst/>
          </a:prstGeom>
          <a:noFill/>
          <a:ln w="19050">
            <a:noFill/>
            <a:miter lim="800000"/>
            <a:headEnd/>
            <a:tailEnd/>
          </a:ln>
          <a:effectLst/>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defRPr/>
            </a:pPr>
            <a:r>
              <a:rPr lang="en-US" altLang="en-US" sz="1600" b="1" kern="1200">
                <a:solidFill>
                  <a:srgbClr val="FFFF66"/>
                </a:solidFill>
                <a:effectLst>
                  <a:outerShdw blurRad="38100" dist="38100" dir="2700000" algn="tl">
                    <a:srgbClr val="000000"/>
                  </a:outerShdw>
                </a:effectLst>
                <a:latin typeface="Arial" charset="0"/>
                <a:ea typeface="+mn-ea"/>
                <a:cs typeface="+mn-cs"/>
              </a:rPr>
              <a:t>Young Men</a:t>
            </a:r>
            <a:endParaRPr lang="en-US" altLang="en-US" sz="2800" kern="1200">
              <a:solidFill>
                <a:srgbClr val="FFFF66"/>
              </a:solidFill>
              <a:effectLst>
                <a:outerShdw blurRad="38100" dist="38100" dir="2700000" algn="tl">
                  <a:srgbClr val="000000"/>
                </a:outerShdw>
              </a:effectLst>
              <a:latin typeface="Arial" charset="0"/>
              <a:ea typeface="+mn-ea"/>
              <a:cs typeface="+mn-cs"/>
            </a:endParaRPr>
          </a:p>
        </p:txBody>
      </p:sp>
      <p:sp>
        <p:nvSpPr>
          <p:cNvPr id="144574" name="Text Box 190"/>
          <p:cNvSpPr txBox="1">
            <a:spLocks noChangeArrowheads="1"/>
          </p:cNvSpPr>
          <p:nvPr/>
        </p:nvSpPr>
        <p:spPr bwMode="auto">
          <a:xfrm>
            <a:off x="7509867" y="4765675"/>
            <a:ext cx="1626989" cy="300038"/>
          </a:xfrm>
          <a:prstGeom prst="rect">
            <a:avLst/>
          </a:prstGeom>
          <a:noFill/>
          <a:ln w="19050">
            <a:noFill/>
            <a:miter lim="800000"/>
            <a:headEnd/>
            <a:tailEnd/>
          </a:ln>
          <a:effectLst/>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defRPr/>
            </a:pPr>
            <a:r>
              <a:rPr lang="en-US" altLang="en-US" sz="1600" b="1" kern="1200">
                <a:solidFill>
                  <a:srgbClr val="FFFF66"/>
                </a:solidFill>
                <a:effectLst>
                  <a:outerShdw blurRad="38100" dist="38100" dir="2700000" algn="tl">
                    <a:srgbClr val="000000"/>
                  </a:outerShdw>
                </a:effectLst>
                <a:latin typeface="Arial" charset="0"/>
                <a:ea typeface="+mn-ea"/>
                <a:cs typeface="+mn-cs"/>
              </a:rPr>
              <a:t>Old Men</a:t>
            </a:r>
            <a:endParaRPr lang="en-US" altLang="en-US" sz="2800" kern="1200">
              <a:solidFill>
                <a:srgbClr val="FFFF66"/>
              </a:solidFill>
              <a:effectLst>
                <a:outerShdw blurRad="38100" dist="38100" dir="2700000" algn="tl">
                  <a:srgbClr val="000000"/>
                </a:outerShdw>
              </a:effectLst>
              <a:latin typeface="Arial" charset="0"/>
              <a:ea typeface="+mn-ea"/>
              <a:cs typeface="+mn-cs"/>
            </a:endParaRPr>
          </a:p>
        </p:txBody>
      </p:sp>
      <p:sp>
        <p:nvSpPr>
          <p:cNvPr id="32833" name="Text Box 191"/>
          <p:cNvSpPr txBox="1">
            <a:spLocks noChangeArrowheads="1"/>
          </p:cNvSpPr>
          <p:nvPr/>
        </p:nvSpPr>
        <p:spPr bwMode="auto">
          <a:xfrm>
            <a:off x="2041337" y="5508625"/>
            <a:ext cx="817959" cy="300038"/>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0800</a:t>
            </a:r>
            <a:endParaRPr lang="en-US" altLang="en-US" sz="2800" kern="1200">
              <a:solidFill>
                <a:srgbClr val="FFFF66"/>
              </a:solidFill>
              <a:latin typeface="Arial" charset="0"/>
              <a:ea typeface="+mn-ea"/>
              <a:cs typeface="+mn-cs"/>
            </a:endParaRPr>
          </a:p>
        </p:txBody>
      </p:sp>
      <p:sp>
        <p:nvSpPr>
          <p:cNvPr id="32834" name="Text Box 192"/>
          <p:cNvSpPr txBox="1">
            <a:spLocks noChangeArrowheads="1"/>
          </p:cNvSpPr>
          <p:nvPr/>
        </p:nvSpPr>
        <p:spPr bwMode="auto">
          <a:xfrm>
            <a:off x="2989659" y="5526105"/>
            <a:ext cx="816174" cy="300037"/>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1200</a:t>
            </a:r>
            <a:endParaRPr lang="en-US" altLang="en-US" sz="2800" kern="1200">
              <a:solidFill>
                <a:srgbClr val="FFFF66"/>
              </a:solidFill>
              <a:latin typeface="Arial" charset="0"/>
              <a:ea typeface="+mn-ea"/>
              <a:cs typeface="+mn-cs"/>
            </a:endParaRPr>
          </a:p>
        </p:txBody>
      </p:sp>
      <p:sp>
        <p:nvSpPr>
          <p:cNvPr id="32835" name="Text Box 193"/>
          <p:cNvSpPr txBox="1">
            <a:spLocks noChangeArrowheads="1"/>
          </p:cNvSpPr>
          <p:nvPr/>
        </p:nvSpPr>
        <p:spPr bwMode="auto">
          <a:xfrm>
            <a:off x="3916571" y="5524500"/>
            <a:ext cx="816173" cy="300038"/>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1600</a:t>
            </a:r>
            <a:endParaRPr lang="en-US" altLang="en-US" sz="2800" kern="1200">
              <a:solidFill>
                <a:srgbClr val="FFFF66"/>
              </a:solidFill>
              <a:latin typeface="Arial" charset="0"/>
              <a:ea typeface="+mn-ea"/>
              <a:cs typeface="+mn-cs"/>
            </a:endParaRPr>
          </a:p>
        </p:txBody>
      </p:sp>
      <p:sp>
        <p:nvSpPr>
          <p:cNvPr id="32836" name="Text Box 194"/>
          <p:cNvSpPr txBox="1">
            <a:spLocks noChangeArrowheads="1"/>
          </p:cNvSpPr>
          <p:nvPr/>
        </p:nvSpPr>
        <p:spPr bwMode="auto">
          <a:xfrm>
            <a:off x="4834533" y="5524500"/>
            <a:ext cx="814388" cy="300038"/>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2000</a:t>
            </a:r>
            <a:endParaRPr lang="en-US" altLang="en-US" sz="2800" kern="1200">
              <a:solidFill>
                <a:srgbClr val="FFFF66"/>
              </a:solidFill>
              <a:latin typeface="Arial" charset="0"/>
              <a:ea typeface="+mn-ea"/>
              <a:cs typeface="+mn-cs"/>
            </a:endParaRPr>
          </a:p>
        </p:txBody>
      </p:sp>
      <p:sp>
        <p:nvSpPr>
          <p:cNvPr id="32837" name="Text Box 195"/>
          <p:cNvSpPr txBox="1">
            <a:spLocks noChangeArrowheads="1"/>
          </p:cNvSpPr>
          <p:nvPr/>
        </p:nvSpPr>
        <p:spPr bwMode="auto">
          <a:xfrm>
            <a:off x="5748933" y="5524500"/>
            <a:ext cx="814388" cy="300038"/>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2400</a:t>
            </a:r>
            <a:endParaRPr lang="en-US" altLang="en-US" sz="2800" kern="1200">
              <a:solidFill>
                <a:srgbClr val="FFFF66"/>
              </a:solidFill>
              <a:latin typeface="Arial" charset="0"/>
              <a:ea typeface="+mn-ea"/>
              <a:cs typeface="+mn-cs"/>
            </a:endParaRPr>
          </a:p>
        </p:txBody>
      </p:sp>
      <p:sp>
        <p:nvSpPr>
          <p:cNvPr id="32838" name="Text Box 196"/>
          <p:cNvSpPr txBox="1">
            <a:spLocks noChangeArrowheads="1"/>
          </p:cNvSpPr>
          <p:nvPr/>
        </p:nvSpPr>
        <p:spPr bwMode="auto">
          <a:xfrm>
            <a:off x="6677631" y="5524500"/>
            <a:ext cx="817959" cy="300038"/>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0400</a:t>
            </a:r>
            <a:endParaRPr lang="en-US" altLang="en-US" sz="2800" kern="1200">
              <a:solidFill>
                <a:srgbClr val="FFFF66"/>
              </a:solidFill>
              <a:latin typeface="Arial" charset="0"/>
              <a:ea typeface="+mn-ea"/>
              <a:cs typeface="+mn-cs"/>
            </a:endParaRPr>
          </a:p>
        </p:txBody>
      </p:sp>
      <p:sp>
        <p:nvSpPr>
          <p:cNvPr id="32839" name="Text Box 197"/>
          <p:cNvSpPr txBox="1">
            <a:spLocks noChangeArrowheads="1"/>
          </p:cNvSpPr>
          <p:nvPr/>
        </p:nvSpPr>
        <p:spPr bwMode="auto">
          <a:xfrm>
            <a:off x="7625953" y="5530850"/>
            <a:ext cx="816174" cy="300038"/>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0800</a:t>
            </a:r>
            <a:endParaRPr lang="en-US" altLang="en-US" sz="2800" kern="1200">
              <a:solidFill>
                <a:srgbClr val="FFFF66"/>
              </a:solidFill>
              <a:latin typeface="Arial" charset="0"/>
              <a:ea typeface="+mn-ea"/>
              <a:cs typeface="+mn-cs"/>
            </a:endParaRPr>
          </a:p>
        </p:txBody>
      </p:sp>
      <p:sp>
        <p:nvSpPr>
          <p:cNvPr id="32840" name="Text Box 198"/>
          <p:cNvSpPr txBox="1">
            <a:spLocks noChangeArrowheads="1"/>
          </p:cNvSpPr>
          <p:nvPr/>
        </p:nvSpPr>
        <p:spPr bwMode="auto">
          <a:xfrm>
            <a:off x="1200152" y="1766890"/>
            <a:ext cx="557213" cy="300037"/>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28</a:t>
            </a:r>
            <a:endParaRPr lang="en-US" altLang="en-US" sz="2800" kern="1200">
              <a:solidFill>
                <a:srgbClr val="FFFF66"/>
              </a:solidFill>
              <a:latin typeface="Arial" charset="0"/>
              <a:ea typeface="+mn-ea"/>
              <a:cs typeface="+mn-cs"/>
            </a:endParaRPr>
          </a:p>
        </p:txBody>
      </p:sp>
      <p:sp>
        <p:nvSpPr>
          <p:cNvPr id="32841" name="Text Box 199"/>
          <p:cNvSpPr txBox="1">
            <a:spLocks noChangeArrowheads="1"/>
          </p:cNvSpPr>
          <p:nvPr/>
        </p:nvSpPr>
        <p:spPr bwMode="auto">
          <a:xfrm>
            <a:off x="1200150" y="2624155"/>
            <a:ext cx="580430" cy="300037"/>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24</a:t>
            </a:r>
            <a:endParaRPr lang="en-US" altLang="en-US" sz="2800" kern="1200">
              <a:solidFill>
                <a:srgbClr val="FFFF66"/>
              </a:solidFill>
              <a:latin typeface="Arial" charset="0"/>
              <a:ea typeface="+mn-ea"/>
              <a:cs typeface="+mn-cs"/>
            </a:endParaRPr>
          </a:p>
        </p:txBody>
      </p:sp>
      <p:sp>
        <p:nvSpPr>
          <p:cNvPr id="32842" name="Text Box 200"/>
          <p:cNvSpPr txBox="1">
            <a:spLocks noChangeArrowheads="1"/>
          </p:cNvSpPr>
          <p:nvPr/>
        </p:nvSpPr>
        <p:spPr bwMode="auto">
          <a:xfrm>
            <a:off x="1285885" y="4303730"/>
            <a:ext cx="491133" cy="300037"/>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17</a:t>
            </a:r>
            <a:endParaRPr lang="en-US" altLang="en-US" sz="2800" kern="1200">
              <a:solidFill>
                <a:srgbClr val="FFFF66"/>
              </a:solidFill>
              <a:latin typeface="Arial" charset="0"/>
              <a:ea typeface="+mn-ea"/>
              <a:cs typeface="+mn-cs"/>
            </a:endParaRPr>
          </a:p>
        </p:txBody>
      </p:sp>
      <p:sp>
        <p:nvSpPr>
          <p:cNvPr id="32843" name="Text Box 201"/>
          <p:cNvSpPr txBox="1">
            <a:spLocks noChangeArrowheads="1"/>
          </p:cNvSpPr>
          <p:nvPr/>
        </p:nvSpPr>
        <p:spPr bwMode="auto">
          <a:xfrm>
            <a:off x="1200156" y="3465520"/>
            <a:ext cx="591146" cy="300037"/>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21</a:t>
            </a:r>
          </a:p>
        </p:txBody>
      </p:sp>
      <p:sp>
        <p:nvSpPr>
          <p:cNvPr id="32844" name="Text Box 202"/>
          <p:cNvSpPr txBox="1">
            <a:spLocks noChangeArrowheads="1"/>
          </p:cNvSpPr>
          <p:nvPr/>
        </p:nvSpPr>
        <p:spPr bwMode="auto">
          <a:xfrm>
            <a:off x="1200150" y="5137150"/>
            <a:ext cx="582216" cy="300038"/>
          </a:xfrm>
          <a:prstGeom prst="rect">
            <a:avLst/>
          </a:prstGeom>
          <a:noFill/>
          <a:ln w="19050">
            <a:noFill/>
            <a:miter lim="800000"/>
            <a:headEnd/>
            <a:tailEnd/>
          </a:ln>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pPr>
            <a:r>
              <a:rPr lang="en-US" altLang="en-US" sz="1600" b="1" kern="1200">
                <a:solidFill>
                  <a:srgbClr val="FFFF66"/>
                </a:solidFill>
                <a:latin typeface="Arial" charset="0"/>
                <a:ea typeface="+mn-ea"/>
                <a:cs typeface="+mn-cs"/>
              </a:rPr>
              <a:t>13</a:t>
            </a:r>
          </a:p>
        </p:txBody>
      </p:sp>
      <p:sp>
        <p:nvSpPr>
          <p:cNvPr id="144587" name="Text Box 203"/>
          <p:cNvSpPr txBox="1">
            <a:spLocks noChangeArrowheads="1"/>
          </p:cNvSpPr>
          <p:nvPr/>
        </p:nvSpPr>
        <p:spPr bwMode="auto">
          <a:xfrm>
            <a:off x="2152058" y="5811839"/>
            <a:ext cx="5825728" cy="355260"/>
          </a:xfrm>
          <a:prstGeom prst="rect">
            <a:avLst/>
          </a:prstGeom>
          <a:noFill/>
          <a:ln w="19050">
            <a:noFill/>
            <a:miter lim="800000"/>
            <a:headEnd/>
            <a:tailEnd/>
          </a:ln>
          <a:effectLst/>
        </p:spPr>
        <p:txBody>
          <a:bodyPr lIns="92745" tIns="46372" rIns="92745" bIns="46372">
            <a:spAutoFit/>
          </a:bodyPr>
          <a:lstStyle/>
          <a:p>
            <a:pPr algn="ctr" rtl="0" eaLnBrk="0" fontAlgn="base" hangingPunct="0">
              <a:lnSpc>
                <a:spcPct val="85000"/>
              </a:lnSpc>
              <a:spcBef>
                <a:spcPct val="50000"/>
              </a:spcBef>
              <a:spcAft>
                <a:spcPct val="0"/>
              </a:spcAft>
              <a:buClr>
                <a:srgbClr val="FFFF00"/>
              </a:buClr>
              <a:buFont typeface="Wingdings" pitchFamily="2" charset="2"/>
              <a:buNone/>
              <a:defRPr/>
            </a:pPr>
            <a:r>
              <a:rPr lang="en-US" altLang="en-US" sz="2000" b="1" kern="1200">
                <a:solidFill>
                  <a:srgbClr val="FFFF66"/>
                </a:solidFill>
                <a:effectLst>
                  <a:outerShdw blurRad="38100" dist="38100" dir="2700000" algn="tl">
                    <a:srgbClr val="000000"/>
                  </a:outerShdw>
                </a:effectLst>
                <a:latin typeface="Arial" charset="0"/>
                <a:ea typeface="+mn-ea"/>
                <a:cs typeface="+mn-cs"/>
              </a:rPr>
              <a:t>Clock Time (Hours)</a:t>
            </a:r>
            <a:endParaRPr lang="en-US" altLang="en-US" sz="2800" kern="1200">
              <a:solidFill>
                <a:srgbClr val="FFFF66"/>
              </a:solidFill>
              <a:effectLst>
                <a:outerShdw blurRad="38100" dist="38100" dir="2700000" algn="tl">
                  <a:srgbClr val="000000"/>
                </a:outerShdw>
              </a:effectLst>
              <a:latin typeface="Arial" charset="0"/>
              <a:ea typeface="+mn-ea"/>
              <a:cs typeface="+mn-cs"/>
            </a:endParaRPr>
          </a:p>
        </p:txBody>
      </p:sp>
      <p:grpSp>
        <p:nvGrpSpPr>
          <p:cNvPr id="144400" name="Group 204"/>
          <p:cNvGrpSpPr>
            <a:grpSpLocks/>
          </p:cNvGrpSpPr>
          <p:nvPr/>
        </p:nvGrpSpPr>
        <p:grpSpPr bwMode="auto">
          <a:xfrm>
            <a:off x="7652743" y="2222517"/>
            <a:ext cx="208954" cy="263525"/>
            <a:chOff x="403" y="3581"/>
            <a:chExt cx="115" cy="259"/>
          </a:xfrm>
        </p:grpSpPr>
        <p:sp>
          <p:nvSpPr>
            <p:cNvPr id="32857" name="Line 205"/>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58" name="Line 206"/>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sp>
        <p:nvSpPr>
          <p:cNvPr id="32847" name="Line 207"/>
          <p:cNvSpPr>
            <a:spLocks noChangeShapeType="1"/>
          </p:cNvSpPr>
          <p:nvPr/>
        </p:nvSpPr>
        <p:spPr bwMode="auto">
          <a:xfrm>
            <a:off x="7995643" y="1943100"/>
            <a:ext cx="0" cy="266700"/>
          </a:xfrm>
          <a:prstGeom prst="line">
            <a:avLst/>
          </a:prstGeom>
          <a:noFill/>
          <a:ln w="9525">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nvGrpSpPr>
          <p:cNvPr id="144401" name="Group 208"/>
          <p:cNvGrpSpPr>
            <a:grpSpLocks/>
          </p:cNvGrpSpPr>
          <p:nvPr/>
        </p:nvGrpSpPr>
        <p:grpSpPr bwMode="auto">
          <a:xfrm>
            <a:off x="6559754" y="2870217"/>
            <a:ext cx="208954" cy="263525"/>
            <a:chOff x="403" y="3581"/>
            <a:chExt cx="115" cy="259"/>
          </a:xfrm>
        </p:grpSpPr>
        <p:sp>
          <p:nvSpPr>
            <p:cNvPr id="32855" name="Line 209"/>
            <p:cNvSpPr>
              <a:spLocks noChangeShapeType="1"/>
            </p:cNvSpPr>
            <p:nvPr/>
          </p:nvSpPr>
          <p:spPr bwMode="auto">
            <a:xfrm>
              <a:off x="460" y="3581"/>
              <a:ext cx="0" cy="259"/>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56" name="Line 210"/>
            <p:cNvSpPr>
              <a:spLocks noChangeShapeType="1"/>
            </p:cNvSpPr>
            <p:nvPr/>
          </p:nvSpPr>
          <p:spPr bwMode="auto">
            <a:xfrm>
              <a:off x="403" y="3581"/>
              <a:ext cx="115"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grpSp>
      <p:sp>
        <p:nvSpPr>
          <p:cNvPr id="32849" name="Line 211"/>
          <p:cNvSpPr>
            <a:spLocks noChangeShapeType="1"/>
          </p:cNvSpPr>
          <p:nvPr/>
        </p:nvSpPr>
        <p:spPr bwMode="auto">
          <a:xfrm>
            <a:off x="6384727" y="3479800"/>
            <a:ext cx="0" cy="339725"/>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50" name="Line 212"/>
          <p:cNvSpPr>
            <a:spLocks noChangeShapeType="1"/>
          </p:cNvSpPr>
          <p:nvPr/>
        </p:nvSpPr>
        <p:spPr bwMode="auto">
          <a:xfrm>
            <a:off x="6281143" y="3479800"/>
            <a:ext cx="208954" cy="0"/>
          </a:xfrm>
          <a:prstGeom prst="line">
            <a:avLst/>
          </a:prstGeom>
          <a:noFill/>
          <a:ln w="19050">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51" name="Line 213"/>
          <p:cNvSpPr>
            <a:spLocks noChangeShapeType="1"/>
          </p:cNvSpPr>
          <p:nvPr/>
        </p:nvSpPr>
        <p:spPr bwMode="auto">
          <a:xfrm>
            <a:off x="6173987" y="3352800"/>
            <a:ext cx="0" cy="419100"/>
          </a:xfrm>
          <a:prstGeom prst="line">
            <a:avLst/>
          </a:prstGeom>
          <a:noFill/>
          <a:ln w="9525">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52" name="Line 214"/>
          <p:cNvSpPr>
            <a:spLocks noChangeShapeType="1"/>
          </p:cNvSpPr>
          <p:nvPr/>
        </p:nvSpPr>
        <p:spPr bwMode="auto">
          <a:xfrm>
            <a:off x="3302199" y="2914650"/>
            <a:ext cx="192881" cy="0"/>
          </a:xfrm>
          <a:prstGeom prst="line">
            <a:avLst/>
          </a:prstGeom>
          <a:noFill/>
          <a:ln w="9525">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53" name="Line 215"/>
          <p:cNvSpPr>
            <a:spLocks noChangeShapeType="1"/>
          </p:cNvSpPr>
          <p:nvPr/>
        </p:nvSpPr>
        <p:spPr bwMode="auto">
          <a:xfrm flipV="1">
            <a:off x="2359224" y="4381500"/>
            <a:ext cx="0" cy="361950"/>
          </a:xfrm>
          <a:prstGeom prst="line">
            <a:avLst/>
          </a:prstGeom>
          <a:noFill/>
          <a:ln w="9525">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
        <p:nvSpPr>
          <p:cNvPr id="32854" name="Line 216"/>
          <p:cNvSpPr>
            <a:spLocks noChangeShapeType="1"/>
          </p:cNvSpPr>
          <p:nvPr/>
        </p:nvSpPr>
        <p:spPr bwMode="auto">
          <a:xfrm>
            <a:off x="7931349" y="4572000"/>
            <a:ext cx="235744" cy="0"/>
          </a:xfrm>
          <a:prstGeom prst="line">
            <a:avLst/>
          </a:prstGeom>
          <a:noFill/>
          <a:ln w="9525">
            <a:solidFill>
              <a:srgbClr val="FFFFFF"/>
            </a:solidFill>
            <a:round/>
            <a:headEnd/>
            <a:tailEnd/>
          </a:ln>
        </p:spPr>
        <p:txBody>
          <a:bodyPr wrap="none" lIns="92745" tIns="46372" rIns="92745" bIns="46372" anchor="ctr"/>
          <a:lstStyle/>
          <a:p>
            <a:pPr algn="l" rtl="0" fontAlgn="base">
              <a:spcBef>
                <a:spcPct val="0"/>
              </a:spcBef>
              <a:spcAft>
                <a:spcPct val="0"/>
              </a:spcAft>
            </a:pPr>
            <a:endParaRPr lang="en-AU" sz="2000" kern="1200">
              <a:solidFill>
                <a:srgbClr val="FFFFFF"/>
              </a:solidFill>
              <a:latin typeface="Times New Roman" pitchFamily="18" charset="0"/>
              <a:ea typeface="+mn-ea"/>
              <a:cs typeface="+mn-cs"/>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sz="3600" smtClean="0">
                <a:solidFill>
                  <a:srgbClr val="FF9933"/>
                </a:solidFill>
              </a:rPr>
              <a:t>Variability in Testosterone Levels       </a:t>
            </a:r>
            <a:r>
              <a:rPr lang="en-US" sz="1400" smtClean="0">
                <a:solidFill>
                  <a:srgbClr val="FF9933"/>
                </a:solidFill>
              </a:rPr>
              <a:t>						         </a:t>
            </a:r>
            <a:r>
              <a:rPr lang="en-AU" sz="1600" i="1" smtClean="0">
                <a:solidFill>
                  <a:srgbClr val="FFFF5F"/>
                </a:solidFill>
              </a:rPr>
              <a:t>Allan et al. Int J Androl 2010 e-pub May 19</a:t>
            </a:r>
            <a:r>
              <a:rPr lang="en-US" sz="3600" smtClean="0">
                <a:solidFill>
                  <a:srgbClr val="FF9933"/>
                </a:solidFill>
              </a:rPr>
              <a:t> </a:t>
            </a:r>
            <a:endParaRPr lang="en-AU" sz="3600" smtClean="0">
              <a:solidFill>
                <a:srgbClr val="FF9933"/>
              </a:solidFill>
            </a:endParaRPr>
          </a:p>
        </p:txBody>
      </p:sp>
      <p:pic>
        <p:nvPicPr>
          <p:cNvPr id="58371" name="Picture 3"/>
          <p:cNvPicPr>
            <a:picLocks noGrp="1" noChangeAspect="1" noChangeArrowheads="1"/>
          </p:cNvPicPr>
          <p:nvPr>
            <p:ph type="body" idx="1"/>
          </p:nvPr>
        </p:nvPicPr>
        <p:blipFill>
          <a:blip r:embed="rId2"/>
          <a:srcRect/>
          <a:stretch>
            <a:fillRect/>
          </a:stretch>
        </p:blipFill>
        <p:spPr bwMode="auto">
          <a:xfrm>
            <a:off x="534988" y="1484317"/>
            <a:ext cx="9258300" cy="1271587"/>
          </a:xfrm>
          <a:noFill/>
          <a:ln algn="ctr">
            <a:miter lim="800000"/>
            <a:headEnd/>
            <a:tailEnd/>
          </a:ln>
        </p:spPr>
      </p:pic>
      <p:pic>
        <p:nvPicPr>
          <p:cNvPr id="58372" name="Picture 4"/>
          <p:cNvPicPr>
            <a:picLocks noChangeAspect="1" noChangeArrowheads="1"/>
          </p:cNvPicPr>
          <p:nvPr/>
        </p:nvPicPr>
        <p:blipFill>
          <a:blip r:embed="rId3"/>
          <a:srcRect/>
          <a:stretch>
            <a:fillRect/>
          </a:stretch>
        </p:blipFill>
        <p:spPr bwMode="auto">
          <a:xfrm>
            <a:off x="5072063" y="2924175"/>
            <a:ext cx="4678362" cy="3708400"/>
          </a:xfrm>
          <a:prstGeom prst="rect">
            <a:avLst/>
          </a:prstGeom>
          <a:noFill/>
          <a:ln w="9525" algn="ctr">
            <a:noFill/>
            <a:miter lim="800000"/>
            <a:headEnd/>
            <a:tailEnd/>
          </a:ln>
          <a:effectLst/>
        </p:spPr>
      </p:pic>
      <p:sp>
        <p:nvSpPr>
          <p:cNvPr id="58373" name="Rectangle 5"/>
          <p:cNvSpPr>
            <a:spLocks noChangeArrowheads="1"/>
          </p:cNvSpPr>
          <p:nvPr/>
        </p:nvSpPr>
        <p:spPr bwMode="auto">
          <a:xfrm>
            <a:off x="534989" y="3270254"/>
            <a:ext cx="4321175" cy="2554545"/>
          </a:xfrm>
          <a:prstGeom prst="rect">
            <a:avLst/>
          </a:prstGeom>
          <a:noFill/>
          <a:ln w="9525" algn="ctr">
            <a:noFill/>
            <a:miter lim="800000"/>
            <a:headEnd/>
            <a:tailEnd/>
          </a:ln>
          <a:effectLst/>
        </p:spPr>
        <p:txBody>
          <a:bodyPr anchor="ctr">
            <a:spAutoFit/>
          </a:bodyPr>
          <a:lstStyle/>
          <a:p>
            <a:pPr>
              <a:buClr>
                <a:srgbClr val="FF9933"/>
              </a:buClr>
              <a:buFont typeface="Monotype Sorts"/>
              <a:buNone/>
            </a:pPr>
            <a:r>
              <a:rPr lang="en-US" sz="2400" b="1" dirty="0">
                <a:solidFill>
                  <a:srgbClr val="FFFF5F"/>
                </a:solidFill>
              </a:rPr>
              <a:t>A single testosterone level is a reliable measure    </a:t>
            </a:r>
          </a:p>
          <a:p>
            <a:pPr lvl="1">
              <a:buClr>
                <a:srgbClr val="FF9933"/>
              </a:buClr>
            </a:pPr>
            <a:endParaRPr lang="en-US" sz="800" b="1" dirty="0">
              <a:solidFill>
                <a:srgbClr val="FFFF5F"/>
              </a:solidFill>
            </a:endParaRPr>
          </a:p>
          <a:p>
            <a:pPr>
              <a:buClr>
                <a:srgbClr val="FF9933"/>
              </a:buClr>
              <a:buFont typeface="Monotype Sorts"/>
              <a:buNone/>
            </a:pPr>
            <a:r>
              <a:rPr lang="en-US" sz="2400" b="1" i="1" dirty="0">
                <a:solidFill>
                  <a:srgbClr val="FFFF5F"/>
                </a:solidFill>
              </a:rPr>
              <a:t>but</a:t>
            </a:r>
          </a:p>
          <a:p>
            <a:pPr>
              <a:buClr>
                <a:srgbClr val="FF9933"/>
              </a:buClr>
              <a:buFont typeface="Monotype Sorts"/>
              <a:buNone/>
            </a:pPr>
            <a:endParaRPr lang="en-US" sz="800" b="1" i="1" dirty="0">
              <a:solidFill>
                <a:srgbClr val="FFFF5F"/>
              </a:solidFill>
            </a:endParaRPr>
          </a:p>
          <a:p>
            <a:pPr>
              <a:buClr>
                <a:srgbClr val="FF9933"/>
              </a:buClr>
              <a:buFont typeface="Monotype Sorts"/>
              <a:buNone/>
            </a:pPr>
            <a:r>
              <a:rPr lang="en-US" sz="2400" b="1" dirty="0">
                <a:solidFill>
                  <a:srgbClr val="FFFF5F"/>
                </a:solidFill>
              </a:rPr>
              <a:t>There is sufficient </a:t>
            </a:r>
            <a:r>
              <a:rPr lang="en-US" sz="2400" b="1" dirty="0" smtClean="0">
                <a:solidFill>
                  <a:srgbClr val="FFFF5F"/>
                </a:solidFill>
              </a:rPr>
              <a:t>intra-subject </a:t>
            </a:r>
            <a:r>
              <a:rPr lang="en-US" sz="2400" b="1" dirty="0">
                <a:solidFill>
                  <a:srgbClr val="FFFF5F"/>
                </a:solidFill>
              </a:rPr>
              <a:t>variability to warrant repeat sampling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gn="l" eaLnBrk="1" hangingPunct="1"/>
            <a:r>
              <a:rPr lang="en-AU" sz="4000" dirty="0" smtClean="0">
                <a:solidFill>
                  <a:srgbClr val="FF9933"/>
                </a:solidFill>
              </a:rPr>
              <a:t>Testosterone and Ageing</a:t>
            </a:r>
            <a:r>
              <a:rPr lang="en-US" sz="4000" dirty="0" smtClean="0">
                <a:solidFill>
                  <a:srgbClr val="FF9933"/>
                </a:solidFill>
              </a:rPr>
              <a:t> </a:t>
            </a:r>
          </a:p>
        </p:txBody>
      </p:sp>
      <p:sp>
        <p:nvSpPr>
          <p:cNvPr id="140291" name="Rectangle 3"/>
          <p:cNvSpPr>
            <a:spLocks noGrp="1" noChangeArrowheads="1"/>
          </p:cNvSpPr>
          <p:nvPr>
            <p:ph idx="1"/>
          </p:nvPr>
        </p:nvSpPr>
        <p:spPr bwMode="auto">
          <a:xfrm>
            <a:off x="482171" y="1214422"/>
            <a:ext cx="9258300" cy="4525963"/>
          </a:xfrm>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10000"/>
              </a:lnSpc>
              <a:buClr>
                <a:srgbClr val="FF9933"/>
              </a:buClr>
              <a:defRPr/>
            </a:pPr>
            <a:r>
              <a:rPr lang="en-AU" sz="2400" b="1" dirty="0" smtClean="0">
                <a:effectLst/>
              </a:rPr>
              <a:t>Similarities between “normal” ageing and syndrome of </a:t>
            </a:r>
            <a:r>
              <a:rPr lang="en-AU" sz="2400" b="1" dirty="0" err="1" smtClean="0">
                <a:effectLst/>
              </a:rPr>
              <a:t>hypogonadism</a:t>
            </a:r>
            <a:r>
              <a:rPr lang="en-AU" sz="2400" b="1" dirty="0" smtClean="0">
                <a:effectLst/>
              </a:rPr>
              <a:t> in young men:	 </a:t>
            </a:r>
          </a:p>
          <a:p>
            <a:pPr lvl="1" eaLnBrk="1" hangingPunct="1">
              <a:lnSpc>
                <a:spcPct val="110000"/>
              </a:lnSpc>
              <a:buClr>
                <a:srgbClr val="FF9933"/>
              </a:buClr>
              <a:defRPr/>
            </a:pPr>
            <a:r>
              <a:rPr lang="en-AU" b="1" dirty="0" smtClean="0">
                <a:solidFill>
                  <a:srgbClr val="FFFF66"/>
                </a:solidFill>
                <a:effectLst/>
                <a:cs typeface="Arial" charset="0"/>
              </a:rPr>
              <a:t>↓</a:t>
            </a:r>
            <a:r>
              <a:rPr lang="en-AU" b="1" dirty="0" smtClean="0">
                <a:solidFill>
                  <a:srgbClr val="FFFF66"/>
                </a:solidFill>
                <a:effectLst/>
              </a:rPr>
              <a:t> Muscle mass and strength</a:t>
            </a:r>
          </a:p>
          <a:p>
            <a:pPr lvl="1" eaLnBrk="1" hangingPunct="1">
              <a:lnSpc>
                <a:spcPct val="110000"/>
              </a:lnSpc>
              <a:buClr>
                <a:srgbClr val="FF9933"/>
              </a:buClr>
              <a:defRPr/>
            </a:pPr>
            <a:r>
              <a:rPr lang="en-AU" b="1" dirty="0" smtClean="0">
                <a:solidFill>
                  <a:srgbClr val="FFFF66"/>
                </a:solidFill>
                <a:effectLst/>
                <a:cs typeface="Arial" charset="0"/>
              </a:rPr>
              <a:t>∆</a:t>
            </a:r>
            <a:r>
              <a:rPr lang="en-AU" b="1" dirty="0" smtClean="0">
                <a:solidFill>
                  <a:srgbClr val="FFFF66"/>
                </a:solidFill>
                <a:effectLst/>
              </a:rPr>
              <a:t> Body composition (</a:t>
            </a:r>
            <a:r>
              <a:rPr lang="en-AU" b="1" dirty="0" smtClean="0">
                <a:solidFill>
                  <a:srgbClr val="FFFF66"/>
                </a:solidFill>
                <a:effectLst/>
                <a:cs typeface="Arial" charset="0"/>
              </a:rPr>
              <a:t>↑</a:t>
            </a:r>
            <a:r>
              <a:rPr lang="en-AU" b="1" dirty="0" smtClean="0">
                <a:solidFill>
                  <a:srgbClr val="FFFF66"/>
                </a:solidFill>
                <a:effectLst/>
              </a:rPr>
              <a:t> fat, </a:t>
            </a:r>
            <a:r>
              <a:rPr lang="en-AU" b="1" dirty="0" smtClean="0">
                <a:solidFill>
                  <a:srgbClr val="FFFF66"/>
                </a:solidFill>
                <a:effectLst/>
                <a:cs typeface="Arial" charset="0"/>
              </a:rPr>
              <a:t>↓</a:t>
            </a:r>
            <a:r>
              <a:rPr lang="en-AU" b="1" dirty="0" smtClean="0">
                <a:solidFill>
                  <a:srgbClr val="FFFF66"/>
                </a:solidFill>
                <a:effectLst/>
              </a:rPr>
              <a:t> lean mass)</a:t>
            </a:r>
          </a:p>
          <a:p>
            <a:pPr lvl="1" eaLnBrk="1" hangingPunct="1">
              <a:lnSpc>
                <a:spcPct val="110000"/>
              </a:lnSpc>
              <a:buClr>
                <a:srgbClr val="FF9933"/>
              </a:buClr>
              <a:defRPr/>
            </a:pPr>
            <a:r>
              <a:rPr lang="en-AU" b="1" dirty="0" smtClean="0">
                <a:solidFill>
                  <a:srgbClr val="FFFF66"/>
                </a:solidFill>
                <a:effectLst/>
                <a:cs typeface="Arial" charset="0"/>
              </a:rPr>
              <a:t>↓</a:t>
            </a:r>
            <a:r>
              <a:rPr lang="en-AU" b="1" dirty="0" smtClean="0">
                <a:solidFill>
                  <a:srgbClr val="FFFF66"/>
                </a:solidFill>
                <a:effectLst/>
              </a:rPr>
              <a:t>  BMD, </a:t>
            </a:r>
            <a:r>
              <a:rPr lang="en-AU" b="1" dirty="0" smtClean="0">
                <a:solidFill>
                  <a:srgbClr val="FFFF66"/>
                </a:solidFill>
                <a:effectLst/>
                <a:cs typeface="Arial" charset="0"/>
              </a:rPr>
              <a:t>↑</a:t>
            </a:r>
            <a:r>
              <a:rPr lang="en-AU" b="1" dirty="0" smtClean="0">
                <a:solidFill>
                  <a:srgbClr val="FFFF66"/>
                </a:solidFill>
                <a:effectLst/>
              </a:rPr>
              <a:t>fractures</a:t>
            </a:r>
          </a:p>
          <a:p>
            <a:pPr lvl="1" eaLnBrk="1" hangingPunct="1">
              <a:lnSpc>
                <a:spcPct val="110000"/>
              </a:lnSpc>
              <a:buClr>
                <a:srgbClr val="FF9933"/>
              </a:buClr>
              <a:defRPr/>
            </a:pPr>
            <a:r>
              <a:rPr lang="en-AU" b="1" dirty="0" smtClean="0">
                <a:solidFill>
                  <a:srgbClr val="FFFF66"/>
                </a:solidFill>
                <a:effectLst/>
                <a:cs typeface="Arial" charset="0"/>
              </a:rPr>
              <a:t>↓</a:t>
            </a:r>
            <a:r>
              <a:rPr lang="en-AU" b="1" dirty="0" smtClean="0">
                <a:solidFill>
                  <a:srgbClr val="FFFF66"/>
                </a:solidFill>
                <a:effectLst/>
              </a:rPr>
              <a:t>  Libido and sexual function</a:t>
            </a:r>
          </a:p>
          <a:p>
            <a:pPr lvl="1" eaLnBrk="1" hangingPunct="1">
              <a:lnSpc>
                <a:spcPct val="110000"/>
              </a:lnSpc>
              <a:buClr>
                <a:srgbClr val="FF9933"/>
              </a:buClr>
              <a:defRPr/>
            </a:pPr>
            <a:r>
              <a:rPr lang="en-AU" b="1" dirty="0" smtClean="0">
                <a:solidFill>
                  <a:srgbClr val="FFFF66"/>
                </a:solidFill>
                <a:effectLst/>
                <a:cs typeface="Arial" charset="0"/>
              </a:rPr>
              <a:t>↓</a:t>
            </a:r>
            <a:r>
              <a:rPr lang="en-AU" b="1" dirty="0" smtClean="0">
                <a:solidFill>
                  <a:srgbClr val="FFFF66"/>
                </a:solidFill>
                <a:effectLst/>
              </a:rPr>
              <a:t>  </a:t>
            </a:r>
            <a:r>
              <a:rPr lang="en-AU" b="1" dirty="0" err="1" smtClean="0">
                <a:solidFill>
                  <a:srgbClr val="FFFF66"/>
                </a:solidFill>
                <a:effectLst/>
              </a:rPr>
              <a:t>Vigor</a:t>
            </a:r>
            <a:r>
              <a:rPr lang="en-AU" b="1" dirty="0" smtClean="0">
                <a:solidFill>
                  <a:srgbClr val="FFFF66"/>
                </a:solidFill>
                <a:effectLst/>
              </a:rPr>
              <a:t>, mood, cognition</a:t>
            </a:r>
          </a:p>
          <a:p>
            <a:pPr eaLnBrk="1" hangingPunct="1">
              <a:lnSpc>
                <a:spcPct val="110000"/>
              </a:lnSpc>
              <a:buClr>
                <a:srgbClr val="FF9933"/>
              </a:buClr>
              <a:defRPr/>
            </a:pPr>
            <a:r>
              <a:rPr lang="en-AU" sz="2400" b="1" dirty="0" smtClean="0">
                <a:effectLst/>
              </a:rPr>
              <a:t>Testosterone treatment  of young </a:t>
            </a:r>
            <a:r>
              <a:rPr lang="en-AU" sz="2400" b="1" dirty="0" err="1" smtClean="0">
                <a:effectLst/>
              </a:rPr>
              <a:t>hypogonadal</a:t>
            </a:r>
            <a:r>
              <a:rPr lang="en-AU" sz="2400" b="1" dirty="0" smtClean="0">
                <a:effectLst/>
              </a:rPr>
              <a:t> men improves level of function   </a:t>
            </a:r>
            <a:r>
              <a:rPr lang="en-AU" sz="2400" b="1" i="1" dirty="0" smtClean="0">
                <a:effectLst/>
              </a:rPr>
              <a:t>therefore</a:t>
            </a:r>
          </a:p>
          <a:p>
            <a:pPr eaLnBrk="1" hangingPunct="1">
              <a:lnSpc>
                <a:spcPct val="110000"/>
              </a:lnSpc>
              <a:buClr>
                <a:srgbClr val="FF9933"/>
              </a:buClr>
              <a:defRPr/>
            </a:pPr>
            <a:r>
              <a:rPr lang="en-AU" sz="2400" b="1" dirty="0" smtClean="0">
                <a:effectLst/>
              </a:rPr>
              <a:t>Does testosterone treatment of older men improve function and/or extend life &amp; health?</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bwMode="auto">
          <a:xfrm>
            <a:off x="514351" y="274638"/>
            <a:ext cx="9531583" cy="1143000"/>
          </a:xfrm>
          <a:ln>
            <a:miter lim="800000"/>
            <a:headEnd/>
            <a:tailEnd/>
          </a:ln>
        </p:spPr>
        <p:txBody>
          <a:bodyPr vert="horz" wrap="square" lIns="91440" tIns="45720" rIns="91440" bIns="45720" numCol="1" anchor="t" anchorCtr="0" compatLnSpc="1">
            <a:prstTxWarp prst="textNoShape">
              <a:avLst/>
            </a:prstTxWarp>
          </a:bodyPr>
          <a:lstStyle/>
          <a:p>
            <a:pPr eaLnBrk="1" hangingPunct="1">
              <a:defRPr/>
            </a:pPr>
            <a:r>
              <a:rPr lang="en-US" altLang="en-US" sz="3600" dirty="0" smtClean="0">
                <a:solidFill>
                  <a:srgbClr val="FF9933"/>
                </a:solidFill>
              </a:rPr>
              <a:t>Testosterone Treatment of Older Men: Randomized Controlled Trials</a:t>
            </a:r>
            <a:r>
              <a:rPr lang="en-AU" sz="3600" dirty="0" smtClean="0">
                <a:solidFill>
                  <a:srgbClr val="FF9933"/>
                </a:solidFill>
              </a:rPr>
              <a:t> </a:t>
            </a:r>
            <a:endParaRPr lang="en-US" sz="3600" dirty="0" smtClean="0">
              <a:solidFill>
                <a:srgbClr val="FF9933"/>
              </a:solidFill>
            </a:endParaRPr>
          </a:p>
        </p:txBody>
      </p:sp>
      <p:sp>
        <p:nvSpPr>
          <p:cNvPr id="142339" name="Rectangle 3"/>
          <p:cNvSpPr>
            <a:spLocks noGrp="1" noChangeArrowheads="1"/>
          </p:cNvSpPr>
          <p:nvPr>
            <p:ph type="body" idx="4294967295"/>
          </p:nvPr>
        </p:nvSpPr>
        <p:spPr bwMode="auto">
          <a:xfrm>
            <a:off x="282180" y="1428750"/>
            <a:ext cx="10004822" cy="6121400"/>
          </a:xfrm>
          <a:prstGeom prst="rect">
            <a:avLst/>
          </a:prstGeom>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10000"/>
              </a:lnSpc>
              <a:buClr>
                <a:srgbClr val="FF9933"/>
              </a:buClr>
              <a:defRPr/>
            </a:pPr>
            <a:r>
              <a:rPr lang="en-AU" b="1" dirty="0" smtClean="0">
                <a:effectLst/>
              </a:rPr>
              <a:t>Short-term (&lt; 3 years)</a:t>
            </a:r>
          </a:p>
          <a:p>
            <a:pPr eaLnBrk="1" hangingPunct="1">
              <a:lnSpc>
                <a:spcPct val="110000"/>
              </a:lnSpc>
              <a:buClr>
                <a:srgbClr val="FF9933"/>
              </a:buClr>
              <a:defRPr/>
            </a:pPr>
            <a:r>
              <a:rPr lang="en-AU" b="1" dirty="0" smtClean="0">
                <a:effectLst/>
              </a:rPr>
              <a:t>Small numbers (&lt;100) of healthy older men</a:t>
            </a:r>
          </a:p>
          <a:p>
            <a:pPr eaLnBrk="1" hangingPunct="1">
              <a:lnSpc>
                <a:spcPct val="110000"/>
              </a:lnSpc>
              <a:buClr>
                <a:srgbClr val="FF9933"/>
              </a:buClr>
              <a:defRPr/>
            </a:pPr>
            <a:r>
              <a:rPr lang="en-AU" b="1" dirty="0" smtClean="0">
                <a:effectLst/>
              </a:rPr>
              <a:t>Variable baseline T levels (normal to low)</a:t>
            </a:r>
          </a:p>
          <a:p>
            <a:pPr eaLnBrk="1" hangingPunct="1">
              <a:lnSpc>
                <a:spcPct val="110000"/>
              </a:lnSpc>
              <a:buClr>
                <a:srgbClr val="FF9933"/>
              </a:buClr>
              <a:defRPr/>
            </a:pPr>
            <a:r>
              <a:rPr lang="en-AU" b="1" dirty="0" smtClean="0">
                <a:effectLst/>
              </a:rPr>
              <a:t>Some beneficial effects:</a:t>
            </a:r>
          </a:p>
          <a:p>
            <a:pPr lvl="1" eaLnBrk="1" hangingPunct="1">
              <a:lnSpc>
                <a:spcPct val="110000"/>
              </a:lnSpc>
              <a:buClr>
                <a:srgbClr val="FFFF66"/>
              </a:buClr>
              <a:defRPr/>
            </a:pPr>
            <a:r>
              <a:rPr lang="en-AU" sz="2800" b="1" dirty="0" smtClean="0">
                <a:effectLst/>
              </a:rPr>
              <a:t> </a:t>
            </a:r>
            <a:r>
              <a:rPr lang="en-AU" b="1" dirty="0" smtClean="0">
                <a:effectLst/>
              </a:rPr>
              <a:t>Muscle, fat, bone, libido, </a:t>
            </a:r>
            <a:r>
              <a:rPr lang="en-AU" b="1" dirty="0" smtClean="0">
                <a:effectLst/>
              </a:rPr>
              <a:t>cognition </a:t>
            </a:r>
            <a:r>
              <a:rPr lang="en-AU" b="1" dirty="0" smtClean="0">
                <a:effectLst/>
              </a:rPr>
              <a:t>(spatial, verbal)</a:t>
            </a:r>
          </a:p>
          <a:p>
            <a:pPr eaLnBrk="1" hangingPunct="1">
              <a:lnSpc>
                <a:spcPct val="110000"/>
              </a:lnSpc>
              <a:buClr>
                <a:srgbClr val="FF9933"/>
              </a:buClr>
              <a:defRPr/>
            </a:pPr>
            <a:r>
              <a:rPr lang="en-AU" b="1" dirty="0" smtClean="0">
                <a:effectLst/>
              </a:rPr>
              <a:t>Few adverse effects</a:t>
            </a:r>
          </a:p>
          <a:p>
            <a:pPr lvl="1" eaLnBrk="1" hangingPunct="1">
              <a:lnSpc>
                <a:spcPct val="110000"/>
              </a:lnSpc>
              <a:buClr>
                <a:srgbClr val="FFFF66"/>
              </a:buClr>
              <a:defRPr/>
            </a:pPr>
            <a:r>
              <a:rPr lang="en-AU" b="1" dirty="0" err="1" smtClean="0">
                <a:effectLst/>
              </a:rPr>
              <a:t>Hematocrit</a:t>
            </a:r>
            <a:r>
              <a:rPr lang="en-AU" b="1" dirty="0" smtClean="0">
                <a:effectLst/>
              </a:rPr>
              <a:t>, </a:t>
            </a:r>
            <a:r>
              <a:rPr lang="en-AU" b="1" dirty="0" smtClean="0">
                <a:effectLst/>
                <a:cs typeface="Arial" charset="0"/>
              </a:rPr>
              <a:t>↓HDL</a:t>
            </a:r>
            <a:r>
              <a:rPr lang="en-AU" b="1" dirty="0" smtClean="0">
                <a:effectLst/>
              </a:rPr>
              <a:t> ± prostate        	</a:t>
            </a:r>
            <a:endParaRPr lang="en-AU" sz="1800" b="1" i="1" dirty="0" smtClean="0">
              <a:solidFill>
                <a:srgbClr val="FFFF66"/>
              </a:solidFill>
              <a:effectLst/>
            </a:endParaRPr>
          </a:p>
          <a:p>
            <a:pPr lvl="1" eaLnBrk="1" hangingPunct="1">
              <a:lnSpc>
                <a:spcPct val="110000"/>
              </a:lnSpc>
              <a:buClr>
                <a:srgbClr val="FFFF66"/>
              </a:buClr>
              <a:defRPr/>
            </a:pPr>
            <a:r>
              <a:rPr lang="en-AU" b="1" dirty="0" smtClean="0">
                <a:effectLst/>
              </a:rPr>
              <a:t>Excess cardiovascular events?        	</a:t>
            </a:r>
            <a:endParaRPr lang="en-AU" sz="1800" b="1" i="1" dirty="0" smtClean="0">
              <a:solidFill>
                <a:srgbClr val="FFFF66"/>
              </a:solidFill>
              <a:effectLst/>
            </a:endParaRPr>
          </a:p>
          <a:p>
            <a:pPr eaLnBrk="1" hangingPunct="1">
              <a:lnSpc>
                <a:spcPct val="110000"/>
              </a:lnSpc>
              <a:buClr>
                <a:srgbClr val="FF9933"/>
              </a:buClr>
              <a:defRPr/>
            </a:pPr>
            <a:r>
              <a:rPr lang="en-AU" b="1" dirty="0" smtClean="0">
                <a:effectLst/>
              </a:rPr>
              <a:t>No long-term clinical outcomes</a:t>
            </a:r>
          </a:p>
          <a:p>
            <a:pPr lvl="1">
              <a:lnSpc>
                <a:spcPct val="110000"/>
              </a:lnSpc>
              <a:buClr>
                <a:srgbClr val="FFFF66"/>
              </a:buClr>
              <a:defRPr/>
            </a:pPr>
            <a:r>
              <a:rPr lang="en-AU" b="1" dirty="0" smtClean="0">
                <a:effectLst/>
              </a:rPr>
              <a:t>Bone fracture, frailty, CV events</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62"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gn="l"/>
            <a:r>
              <a:rPr lang="en-US" sz="3600" dirty="0" smtClean="0">
                <a:solidFill>
                  <a:srgbClr val="FF9933"/>
                </a:solidFill>
              </a:rPr>
              <a:t>Cardio-Metabolic Effects of </a:t>
            </a:r>
            <a:br>
              <a:rPr lang="en-US" sz="3600" dirty="0" smtClean="0">
                <a:solidFill>
                  <a:srgbClr val="FF9933"/>
                </a:solidFill>
              </a:rPr>
            </a:br>
            <a:r>
              <a:rPr lang="en-US" sz="3600" dirty="0" smtClean="0">
                <a:solidFill>
                  <a:srgbClr val="FF9933"/>
                </a:solidFill>
              </a:rPr>
              <a:t>Testosterone Therapy </a:t>
            </a:r>
            <a:endParaRPr lang="en-US" sz="3600" dirty="0">
              <a:solidFill>
                <a:srgbClr val="FF9933"/>
              </a:solidFill>
            </a:endParaRPr>
          </a:p>
        </p:txBody>
      </p:sp>
      <p:sp>
        <p:nvSpPr>
          <p:cNvPr id="655363" name="Rectangle 3"/>
          <p:cNvSpPr>
            <a:spLocks noGrp="1" noChangeArrowheads="1"/>
          </p:cNvSpPr>
          <p:nvPr>
            <p:ph type="body" idx="4294967295"/>
          </p:nvPr>
        </p:nvSpPr>
        <p:spPr bwMode="auto">
          <a:xfrm>
            <a:off x="248248" y="1428736"/>
            <a:ext cx="10038754" cy="612140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p>
            <a:pPr marL="533400" indent="-533400">
              <a:buClr>
                <a:srgbClr val="FF9933"/>
              </a:buClr>
              <a:buSzTx/>
              <a:buFont typeface="Monotype Sorts"/>
              <a:buAutoNum type="arabicPeriod"/>
            </a:pPr>
            <a:r>
              <a:rPr lang="en-US" sz="2400" b="1" dirty="0" smtClean="0">
                <a:effectLst/>
              </a:rPr>
              <a:t>Body Composition</a:t>
            </a:r>
          </a:p>
          <a:p>
            <a:pPr marL="933450" lvl="1" indent="-533400">
              <a:buClr>
                <a:srgbClr val="FF9933"/>
              </a:buClr>
              <a:buNone/>
            </a:pPr>
            <a:r>
              <a:rPr lang="en-US" sz="2000" b="1" dirty="0" smtClean="0">
                <a:effectLst/>
              </a:rPr>
              <a:t>	Reduction in total body fat 0.5-2.5kg</a:t>
            </a:r>
            <a:r>
              <a:rPr lang="en-US" sz="2000" b="1" dirty="0" smtClean="0">
                <a:effectLst/>
              </a:rPr>
              <a:t>.</a:t>
            </a:r>
            <a:endParaRPr lang="en-US" sz="1600" b="1" dirty="0" smtClean="0">
              <a:solidFill>
                <a:srgbClr val="FFFF66"/>
              </a:solidFill>
              <a:effectLst/>
            </a:endParaRPr>
          </a:p>
          <a:p>
            <a:pPr marL="933450" lvl="1" indent="-533400">
              <a:buClr>
                <a:srgbClr val="FF9933"/>
              </a:buClr>
              <a:buNone/>
            </a:pPr>
            <a:r>
              <a:rPr lang="en-US" sz="2000" b="1" dirty="0" smtClean="0">
                <a:effectLst/>
              </a:rPr>
              <a:t>	</a:t>
            </a:r>
            <a:r>
              <a:rPr lang="en-US" sz="2000" b="1" dirty="0" smtClean="0">
                <a:effectLst/>
              </a:rPr>
              <a:t>Increase in muscle mass 0.5–3.0kg. </a:t>
            </a:r>
            <a:r>
              <a:rPr lang="en-US" sz="1600" b="1" i="1" dirty="0" smtClean="0">
                <a:solidFill>
                  <a:srgbClr val="FFFF66"/>
                </a:solidFill>
                <a:effectLst/>
              </a:rPr>
              <a:t>Snyder. </a:t>
            </a:r>
            <a:r>
              <a:rPr lang="en-US" sz="1600" b="1" i="1" dirty="0" smtClean="0">
                <a:solidFill>
                  <a:srgbClr val="FFFF66"/>
                </a:solidFill>
                <a:effectLst/>
              </a:rPr>
              <a:t>JCEM </a:t>
            </a:r>
            <a:r>
              <a:rPr lang="en-US" sz="1600" b="1" i="1" dirty="0" smtClean="0">
                <a:solidFill>
                  <a:srgbClr val="FFFF66"/>
                </a:solidFill>
                <a:effectLst/>
              </a:rPr>
              <a:t>1999. </a:t>
            </a:r>
            <a:r>
              <a:rPr lang="en-US" sz="1600" b="1" i="1" dirty="0" smtClean="0">
                <a:solidFill>
                  <a:srgbClr val="FFFF66"/>
                </a:solidFill>
                <a:effectLst/>
              </a:rPr>
              <a:t>84:2647-53</a:t>
            </a:r>
          </a:p>
          <a:p>
            <a:pPr marL="933450" lvl="1" indent="-533400">
              <a:buClr>
                <a:srgbClr val="FF9933"/>
              </a:buClr>
              <a:buNone/>
            </a:pPr>
            <a:r>
              <a:rPr lang="en-US" sz="1600" b="1" i="1" dirty="0" smtClean="0">
                <a:solidFill>
                  <a:srgbClr val="FFFF66"/>
                </a:solidFill>
                <a:effectLst/>
              </a:rPr>
              <a:t>	</a:t>
            </a:r>
            <a:r>
              <a:rPr lang="en-US" sz="1600" b="1" i="1" dirty="0" smtClean="0">
                <a:solidFill>
                  <a:srgbClr val="FFFF66"/>
                </a:solidFill>
                <a:effectLst/>
              </a:rPr>
              <a:t>			Allan &amp;McLachlan</a:t>
            </a:r>
            <a:r>
              <a:rPr lang="en-US" sz="1600" b="1" i="1" dirty="0" smtClean="0">
                <a:solidFill>
                  <a:srgbClr val="FFFF66"/>
                </a:solidFill>
                <a:effectLst/>
              </a:rPr>
              <a:t>. </a:t>
            </a:r>
            <a:r>
              <a:rPr lang="en-US" sz="1600" b="1" i="1" dirty="0" err="1" smtClean="0">
                <a:solidFill>
                  <a:srgbClr val="FFFF66"/>
                </a:solidFill>
                <a:effectLst/>
              </a:rPr>
              <a:t>Clin</a:t>
            </a:r>
            <a:r>
              <a:rPr lang="en-US" sz="1600" b="1" i="1" dirty="0" smtClean="0">
                <a:solidFill>
                  <a:srgbClr val="FFFF66"/>
                </a:solidFill>
                <a:effectLst/>
              </a:rPr>
              <a:t> </a:t>
            </a:r>
            <a:r>
              <a:rPr lang="en-US" sz="1600" b="1" i="1" dirty="0" err="1" smtClean="0">
                <a:solidFill>
                  <a:srgbClr val="FFFF66"/>
                </a:solidFill>
                <a:effectLst/>
              </a:rPr>
              <a:t>Endocrinol</a:t>
            </a:r>
            <a:r>
              <a:rPr lang="en-US" sz="1600" b="1" i="1" dirty="0" smtClean="0">
                <a:solidFill>
                  <a:srgbClr val="FFFF66"/>
                </a:solidFill>
                <a:effectLst/>
              </a:rPr>
              <a:t> 2004. 60:653-70 	</a:t>
            </a:r>
            <a:endParaRPr lang="en-US" sz="1600" b="1" i="1" dirty="0" smtClean="0">
              <a:solidFill>
                <a:srgbClr val="FFFF66"/>
              </a:solidFill>
              <a:effectLst/>
            </a:endParaRPr>
          </a:p>
          <a:p>
            <a:pPr marL="533400" indent="-533400">
              <a:buClr>
                <a:srgbClr val="FF9933"/>
              </a:buClr>
              <a:buSzTx/>
              <a:buFont typeface="Monotype Sorts"/>
              <a:buAutoNum type="arabicPeriod"/>
            </a:pPr>
            <a:r>
              <a:rPr lang="en-US" sz="2400" b="1" dirty="0" smtClean="0">
                <a:effectLst/>
              </a:rPr>
              <a:t>Lipid </a:t>
            </a:r>
            <a:r>
              <a:rPr lang="en-US" sz="2400" b="1" dirty="0">
                <a:effectLst/>
              </a:rPr>
              <a:t>Profiles</a:t>
            </a:r>
          </a:p>
          <a:p>
            <a:pPr marL="914400" lvl="1" indent="-457200">
              <a:buClr>
                <a:srgbClr val="FF9933"/>
              </a:buClr>
              <a:buSzTx/>
              <a:buNone/>
            </a:pPr>
            <a:r>
              <a:rPr lang="en-US" sz="2000" b="1" dirty="0" smtClean="0">
                <a:effectLst/>
              </a:rPr>
              <a:t>	Decrease </a:t>
            </a:r>
            <a:r>
              <a:rPr lang="en-US" sz="2000" b="1" dirty="0">
                <a:effectLst/>
              </a:rPr>
              <a:t>in total and LDL-cholesterol of 10%.</a:t>
            </a:r>
          </a:p>
          <a:p>
            <a:pPr marL="914400" lvl="1" indent="-457200">
              <a:buClr>
                <a:srgbClr val="FF9933"/>
              </a:buClr>
              <a:buSzTx/>
              <a:buNone/>
            </a:pPr>
            <a:r>
              <a:rPr lang="en-US" sz="2000" b="1" dirty="0" smtClean="0">
                <a:effectLst/>
              </a:rPr>
              <a:t>	Fall </a:t>
            </a:r>
            <a:r>
              <a:rPr lang="en-US" sz="2000" b="1" dirty="0">
                <a:effectLst/>
              </a:rPr>
              <a:t>in HDL-levels? </a:t>
            </a:r>
            <a:r>
              <a:rPr lang="en-US" sz="2000" b="1" dirty="0" smtClean="0">
                <a:effectLst/>
              </a:rPr>
              <a:t>	</a:t>
            </a:r>
            <a:r>
              <a:rPr lang="en-US" sz="1600" b="1" i="1" dirty="0" err="1" smtClean="0">
                <a:solidFill>
                  <a:srgbClr val="FFFF66"/>
                </a:solidFill>
                <a:effectLst/>
              </a:rPr>
              <a:t>Schleich</a:t>
            </a:r>
            <a:r>
              <a:rPr lang="en-US" sz="1600" b="1" i="1" dirty="0">
                <a:solidFill>
                  <a:srgbClr val="FFFF66"/>
                </a:solidFill>
                <a:effectLst/>
              </a:rPr>
              <a:t>. </a:t>
            </a:r>
            <a:r>
              <a:rPr lang="en-US" sz="1600" b="1" i="1" dirty="0" err="1">
                <a:solidFill>
                  <a:srgbClr val="FFFF66"/>
                </a:solidFill>
                <a:effectLst/>
              </a:rPr>
              <a:t>Eur</a:t>
            </a:r>
            <a:r>
              <a:rPr lang="en-US" sz="1600" b="1" i="1" dirty="0">
                <a:solidFill>
                  <a:srgbClr val="FFFF66"/>
                </a:solidFill>
                <a:effectLst/>
              </a:rPr>
              <a:t> J </a:t>
            </a:r>
            <a:r>
              <a:rPr lang="en-US" sz="1600" b="1" i="1" dirty="0" err="1">
                <a:solidFill>
                  <a:srgbClr val="FFFF66"/>
                </a:solidFill>
                <a:effectLst/>
              </a:rPr>
              <a:t>Endocrinol</a:t>
            </a:r>
            <a:r>
              <a:rPr lang="en-US" sz="1600" b="1" i="1" dirty="0">
                <a:solidFill>
                  <a:srgbClr val="FFFF66"/>
                </a:solidFill>
                <a:effectLst/>
              </a:rPr>
              <a:t> 2004. 151:415-24. 			</a:t>
            </a:r>
            <a:r>
              <a:rPr lang="en-US" sz="1600" b="1" i="1" dirty="0" smtClean="0">
                <a:solidFill>
                  <a:srgbClr val="FFFF66"/>
                </a:solidFill>
                <a:effectLst/>
              </a:rPr>
              <a:t>     </a:t>
            </a:r>
            <a:r>
              <a:rPr lang="en-US" sz="1600" b="1" i="1" dirty="0" smtClean="0">
                <a:solidFill>
                  <a:srgbClr val="FFFF66"/>
                </a:solidFill>
                <a:effectLst/>
              </a:rPr>
              <a:t>		</a:t>
            </a:r>
            <a:r>
              <a:rPr lang="en-US" sz="1600" b="1" i="1" dirty="0" err="1" smtClean="0">
                <a:solidFill>
                  <a:srgbClr val="FFFF66"/>
                </a:solidFill>
                <a:effectLst/>
              </a:rPr>
              <a:t>Isidori</a:t>
            </a:r>
            <a:r>
              <a:rPr lang="en-US" sz="1600" b="1" i="1" dirty="0">
                <a:solidFill>
                  <a:srgbClr val="FFFF66"/>
                </a:solidFill>
                <a:effectLst/>
              </a:rPr>
              <a:t>. </a:t>
            </a:r>
            <a:r>
              <a:rPr lang="en-US" sz="1600" b="1" i="1" dirty="0" err="1">
                <a:solidFill>
                  <a:srgbClr val="FFFF66"/>
                </a:solidFill>
                <a:effectLst/>
              </a:rPr>
              <a:t>Clin</a:t>
            </a:r>
            <a:r>
              <a:rPr lang="en-US" sz="1600" b="1" i="1" dirty="0">
                <a:solidFill>
                  <a:srgbClr val="FFFF66"/>
                </a:solidFill>
                <a:effectLst/>
              </a:rPr>
              <a:t> </a:t>
            </a:r>
            <a:r>
              <a:rPr lang="en-US" sz="1600" b="1" i="1" dirty="0" err="1">
                <a:solidFill>
                  <a:srgbClr val="FFFF66"/>
                </a:solidFill>
                <a:effectLst/>
              </a:rPr>
              <a:t>Endocrinol</a:t>
            </a:r>
            <a:r>
              <a:rPr lang="en-US" sz="1600" b="1" i="1" dirty="0">
                <a:solidFill>
                  <a:srgbClr val="FFFF66"/>
                </a:solidFill>
                <a:effectLst/>
              </a:rPr>
              <a:t> 2005. 63:280-93.</a:t>
            </a:r>
          </a:p>
          <a:p>
            <a:pPr marL="533400" indent="-533400">
              <a:buClr>
                <a:srgbClr val="FF9933"/>
              </a:buClr>
              <a:buSzTx/>
              <a:buFont typeface="Monotype Sorts"/>
              <a:buAutoNum type="arabicPeriod"/>
            </a:pPr>
            <a:r>
              <a:rPr lang="en-US" sz="2400" b="1" dirty="0">
                <a:effectLst/>
              </a:rPr>
              <a:t>Insulin Resistance</a:t>
            </a:r>
          </a:p>
          <a:p>
            <a:pPr marL="914400" lvl="1" indent="-457200">
              <a:buClr>
                <a:srgbClr val="FF9933"/>
              </a:buClr>
              <a:buSzTx/>
              <a:buNone/>
            </a:pPr>
            <a:r>
              <a:rPr lang="en-US" sz="2000" b="1" dirty="0" smtClean="0">
                <a:effectLst/>
              </a:rPr>
              <a:t>	Data inconclusive (study design).      </a:t>
            </a:r>
            <a:r>
              <a:rPr lang="en-US" sz="1600" b="1" i="1" dirty="0" smtClean="0">
                <a:solidFill>
                  <a:srgbClr val="FFFF66"/>
                </a:solidFill>
                <a:effectLst/>
              </a:rPr>
              <a:t>Liu</a:t>
            </a:r>
            <a:r>
              <a:rPr lang="en-US" sz="1600" b="1" i="1" dirty="0">
                <a:solidFill>
                  <a:srgbClr val="FFFF66"/>
                </a:solidFill>
                <a:effectLst/>
              </a:rPr>
              <a:t>. </a:t>
            </a:r>
            <a:r>
              <a:rPr lang="da-DK" sz="1600" b="1" i="1" dirty="0">
                <a:solidFill>
                  <a:srgbClr val="FFFF66"/>
                </a:solidFill>
                <a:effectLst/>
              </a:rPr>
              <a:t>Eur J </a:t>
            </a:r>
            <a:r>
              <a:rPr lang="da-DK" sz="1600" b="1" i="1" dirty="0" smtClean="0">
                <a:solidFill>
                  <a:srgbClr val="FFFF66"/>
                </a:solidFill>
                <a:effectLst/>
              </a:rPr>
              <a:t>Endo </a:t>
            </a:r>
            <a:r>
              <a:rPr lang="da-DK" sz="1600" b="1" i="1" dirty="0">
                <a:solidFill>
                  <a:srgbClr val="FFFF66"/>
                </a:solidFill>
                <a:effectLst/>
              </a:rPr>
              <a:t>2003. 148: 55-66.</a:t>
            </a:r>
            <a:endParaRPr lang="en-US" sz="1600" b="1" i="1" dirty="0">
              <a:solidFill>
                <a:srgbClr val="FFFF66"/>
              </a:solidFill>
              <a:effectLst/>
            </a:endParaRPr>
          </a:p>
          <a:p>
            <a:pPr marL="914400" lvl="1" indent="-457200">
              <a:buClr>
                <a:srgbClr val="FF9933"/>
              </a:buClr>
              <a:buSzTx/>
              <a:buNone/>
            </a:pPr>
            <a:r>
              <a:rPr lang="en-US" sz="2000" b="1" dirty="0" smtClean="0">
                <a:effectLst/>
              </a:rPr>
              <a:t>	Direct </a:t>
            </a:r>
            <a:r>
              <a:rPr lang="en-US" sz="2000" b="1" dirty="0">
                <a:effectLst/>
              </a:rPr>
              <a:t>effect of testosterone vs. indirect result of body composition modification. </a:t>
            </a:r>
            <a:r>
              <a:rPr lang="en-US" sz="2000" b="1" dirty="0" smtClean="0">
                <a:effectLst/>
              </a:rPr>
              <a:t>	   </a:t>
            </a:r>
            <a:r>
              <a:rPr lang="en-US" sz="1600" b="1" dirty="0" smtClean="0">
                <a:solidFill>
                  <a:srgbClr val="FFFF66"/>
                </a:solidFill>
                <a:effectLst/>
              </a:rPr>
              <a:t>    </a:t>
            </a:r>
            <a:r>
              <a:rPr lang="en-US" sz="1600" b="1" dirty="0" smtClean="0">
                <a:solidFill>
                  <a:srgbClr val="FFFF66"/>
                </a:solidFill>
                <a:effectLst/>
              </a:rPr>
              <a:t>	</a:t>
            </a:r>
            <a:r>
              <a:rPr lang="en-US" sz="1600" b="1" i="1" dirty="0" smtClean="0">
                <a:solidFill>
                  <a:srgbClr val="FFFF66"/>
                </a:solidFill>
                <a:effectLst/>
              </a:rPr>
              <a:t>Schroeder</a:t>
            </a:r>
            <a:r>
              <a:rPr lang="en-US" sz="1600" b="1" i="1" dirty="0">
                <a:solidFill>
                  <a:srgbClr val="FFFF66"/>
                </a:solidFill>
                <a:effectLst/>
              </a:rPr>
              <a:t>. </a:t>
            </a:r>
            <a:r>
              <a:rPr lang="da-DK" sz="1600" b="1" i="1" dirty="0" smtClean="0">
                <a:solidFill>
                  <a:srgbClr val="FFFF66"/>
                </a:solidFill>
                <a:effectLst/>
              </a:rPr>
              <a:t>JCEM 2004</a:t>
            </a:r>
            <a:r>
              <a:rPr lang="da-DK" sz="1600" b="1" i="1" dirty="0">
                <a:solidFill>
                  <a:srgbClr val="FFFF66"/>
                </a:solidFill>
                <a:effectLst/>
              </a:rPr>
              <a:t>. 89: 4863-72.</a:t>
            </a:r>
            <a:endParaRPr lang="en-US" sz="1600" b="1" i="1" dirty="0">
              <a:solidFill>
                <a:srgbClr val="FFFF66"/>
              </a:solidFill>
              <a:effectLst/>
            </a:endParaRPr>
          </a:p>
          <a:p>
            <a:pPr marL="533400" indent="-533400">
              <a:buClr>
                <a:srgbClr val="FF9933"/>
              </a:buClr>
              <a:buSzTx/>
              <a:buFont typeface="Wingdings" pitchFamily="2" charset="2"/>
              <a:buAutoNum type="arabicPeriod"/>
            </a:pPr>
            <a:r>
              <a:rPr lang="en-US" sz="2400" b="1" dirty="0">
                <a:effectLst/>
              </a:rPr>
              <a:t>Arterial Function</a:t>
            </a:r>
          </a:p>
          <a:p>
            <a:pPr marL="914400" lvl="1" indent="-457200">
              <a:buClr>
                <a:srgbClr val="FF9933"/>
              </a:buClr>
              <a:buSzTx/>
              <a:buNone/>
            </a:pPr>
            <a:r>
              <a:rPr lang="en-US" sz="2000" b="1" dirty="0" smtClean="0">
                <a:effectLst/>
              </a:rPr>
              <a:t>	No </a:t>
            </a:r>
            <a:r>
              <a:rPr lang="en-US" sz="2000" b="1" dirty="0">
                <a:effectLst/>
              </a:rPr>
              <a:t>change in FMD (flow mediated dilatation).</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065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algn="l"/>
            <a:r>
              <a:rPr lang="en-US" sz="3600" dirty="0" smtClean="0">
                <a:solidFill>
                  <a:srgbClr val="FF9933"/>
                </a:solidFill>
              </a:rPr>
              <a:t>Testosterone Therapy</a:t>
            </a:r>
            <a:br>
              <a:rPr lang="en-US" sz="3600" dirty="0" smtClean="0">
                <a:solidFill>
                  <a:srgbClr val="FF9933"/>
                </a:solidFill>
              </a:rPr>
            </a:br>
            <a:r>
              <a:rPr lang="en-US" sz="3600" dirty="0" smtClean="0">
                <a:solidFill>
                  <a:srgbClr val="FF9933"/>
                </a:solidFill>
              </a:rPr>
              <a:t>and Body Composition  </a:t>
            </a:r>
            <a:endParaRPr lang="en-US" sz="3600" dirty="0">
              <a:solidFill>
                <a:srgbClr val="FF9933"/>
              </a:solidFill>
            </a:endParaRPr>
          </a:p>
        </p:txBody>
      </p:sp>
      <p:graphicFrame>
        <p:nvGraphicFramePr>
          <p:cNvPr id="710765" name="Group 109"/>
          <p:cNvGraphicFramePr>
            <a:graphicFrameLocks noGrp="1"/>
          </p:cNvGraphicFramePr>
          <p:nvPr/>
        </p:nvGraphicFramePr>
        <p:xfrm>
          <a:off x="964377" y="1428736"/>
          <a:ext cx="8358246" cy="2967558"/>
        </p:xfrm>
        <a:graphic>
          <a:graphicData uri="http://schemas.openxmlformats.org/drawingml/2006/table">
            <a:tbl>
              <a:tblPr/>
              <a:tblGrid>
                <a:gridCol w="3197937"/>
                <a:gridCol w="2076185"/>
                <a:gridCol w="823138"/>
                <a:gridCol w="2260986"/>
              </a:tblGrid>
              <a:tr h="500066">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rgbClr val="FFFF66"/>
                          </a:solidFill>
                          <a:effectLst/>
                          <a:latin typeface="Arial" pitchFamily="34" charset="0"/>
                        </a:rPr>
                        <a:t>Treatment modality</a:t>
                      </a:r>
                    </a:p>
                  </a:txBody>
                  <a:tcPr marL="90000" marR="90000" marT="46800" marB="46800" anchor="ctr" anchorCtr="1"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err="1" smtClean="0">
                          <a:ln>
                            <a:noFill/>
                          </a:ln>
                          <a:solidFill>
                            <a:schemeClr val="tx1"/>
                          </a:solidFill>
                          <a:effectLst/>
                          <a:latin typeface="Arial" pitchFamily="34" charset="0"/>
                        </a:rPr>
                        <a:t>Transdermal</a:t>
                      </a:r>
                      <a:endParaRPr kumimoji="0" lang="en-US" sz="2000" b="1" i="0" u="none" strike="noStrike" cap="none" normalizeH="0" baseline="0" dirty="0" smtClean="0">
                        <a:ln>
                          <a:noFill/>
                        </a:ln>
                        <a:solidFill>
                          <a:schemeClr val="tx1"/>
                        </a:solidFill>
                        <a:effectLst/>
                        <a:latin typeface="Arial" pitchFamily="34" charset="0"/>
                      </a:endParaRPr>
                    </a:p>
                  </a:txBody>
                  <a:tcPr marL="90000" marR="90000" marT="46800" marB="46800" anchor="ctr" anchorCtr="1" horzOverflow="overflow">
                    <a:lnL>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cs typeface="Arial" pitchFamily="34" charset="0"/>
                        </a:rPr>
                        <a:t>↔</a:t>
                      </a:r>
                    </a:p>
                  </a:txBody>
                  <a:tcPr marL="90000" marR="90000" marT="46800" marB="46800" anchor="ctr" anchorCtr="1" horzOverflow="overflow">
                    <a:lnL>
                      <a:noFill/>
                    </a:lnL>
                    <a:lnR>
                      <a:noFill/>
                    </a:lnR>
                    <a:lnT cap="fla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smtClean="0">
                          <a:ln>
                            <a:noFill/>
                          </a:ln>
                          <a:solidFill>
                            <a:schemeClr val="tx1"/>
                          </a:solidFill>
                          <a:effectLst/>
                          <a:latin typeface="Arial" pitchFamily="34" charset="0"/>
                        </a:rPr>
                        <a:t>Intramuscular</a:t>
                      </a:r>
                    </a:p>
                  </a:txBody>
                  <a:tcPr marL="90000" marR="90000" marT="46800" marB="46800" anchor="ctr" anchorCtr="1" horzOverflow="overflow">
                    <a:lnL>
                      <a:noFill/>
                    </a:lnL>
                    <a:lnR cap="flat">
                      <a:noFill/>
                    </a:lnR>
                    <a:lnT cap="flat">
                      <a:noFill/>
                    </a:lnT>
                    <a:lnB>
                      <a:noFill/>
                    </a:lnB>
                    <a:lnTlToBr>
                      <a:noFill/>
                    </a:lnTlToBr>
                    <a:lnBlToTr>
                      <a:noFill/>
                    </a:lnBlToTr>
                    <a:noFill/>
                  </a:tcPr>
                </a:tc>
              </a:tr>
              <a:tr h="500066">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rgbClr val="FFFF66"/>
                          </a:solidFill>
                          <a:effectLst/>
                          <a:latin typeface="Arial" pitchFamily="34" charset="0"/>
                        </a:rPr>
                        <a:t>Treatment duration</a:t>
                      </a:r>
                    </a:p>
                  </a:txBody>
                  <a:tcPr marL="90000" marR="90000" marT="46800" marB="46800" anchor="ctr" anchorCtr="1" horzOverflow="overflow">
                    <a:lnL cap="flat">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rPr>
                        <a:t>3 months</a:t>
                      </a:r>
                    </a:p>
                  </a:txBody>
                  <a:tcPr marL="90000" marR="90000" marT="46800" marB="46800"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cs typeface="Arial" pitchFamily="34" charset="0"/>
                        </a:rPr>
                        <a:t>↔</a:t>
                      </a:r>
                    </a:p>
                  </a:txBody>
                  <a:tcPr marL="90000" marR="90000" marT="46800" marB="46800"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rPr>
                        <a:t>3 years</a:t>
                      </a:r>
                    </a:p>
                  </a:txBody>
                  <a:tcPr marL="90000" marR="90000" marT="46800" marB="46800" anchor="ctr" anchorCtr="1" horzOverflow="overflow">
                    <a:lnL>
                      <a:noFill/>
                    </a:lnL>
                    <a:lnR cap="flat">
                      <a:noFill/>
                    </a:lnR>
                    <a:lnT>
                      <a:noFill/>
                    </a:lnT>
                    <a:lnB>
                      <a:noFill/>
                    </a:lnB>
                    <a:lnTlToBr>
                      <a:noFill/>
                    </a:lnTlToBr>
                    <a:lnBlToTr>
                      <a:noFill/>
                    </a:lnBlToTr>
                    <a:noFill/>
                  </a:tcPr>
                </a:tc>
              </a:tr>
              <a:tr h="500066">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rgbClr val="FFFF66"/>
                          </a:solidFill>
                          <a:effectLst/>
                          <a:latin typeface="Arial" pitchFamily="34" charset="0"/>
                        </a:rPr>
                        <a:t>Baseline TT</a:t>
                      </a:r>
                    </a:p>
                  </a:txBody>
                  <a:tcPr marL="90000" marR="90000" marT="46800" marB="46800" anchor="ctr" anchorCtr="1" horzOverflow="overflow">
                    <a:lnL cap="flat">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rPr>
                        <a:t>8.1nmol/L</a:t>
                      </a:r>
                      <a:endParaRPr kumimoji="0" lang="en-US" sz="2000" b="1" i="0" u="none" strike="noStrike" cap="none" normalizeH="0" baseline="0" dirty="0" smtClean="0">
                        <a:ln>
                          <a:noFill/>
                        </a:ln>
                        <a:solidFill>
                          <a:schemeClr val="tx1"/>
                        </a:solidFill>
                        <a:effectLst/>
                        <a:latin typeface="Arial" pitchFamily="34" charset="0"/>
                      </a:endParaRPr>
                    </a:p>
                  </a:txBody>
                  <a:tcPr marL="90000" marR="90000" marT="46800" marB="46800"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cs typeface="Arial" pitchFamily="34" charset="0"/>
                        </a:rPr>
                        <a:t>↔</a:t>
                      </a:r>
                    </a:p>
                  </a:txBody>
                  <a:tcPr marL="90000" marR="90000" marT="46800" marB="46800"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rPr>
                        <a:t>9.9nmol/L</a:t>
                      </a:r>
                      <a:endParaRPr kumimoji="0" lang="en-US" sz="2000" b="1" i="0" u="none" strike="noStrike" cap="none" normalizeH="0" baseline="0" dirty="0" smtClean="0">
                        <a:ln>
                          <a:noFill/>
                        </a:ln>
                        <a:solidFill>
                          <a:schemeClr val="tx1"/>
                        </a:solidFill>
                        <a:effectLst/>
                        <a:latin typeface="Arial" pitchFamily="34" charset="0"/>
                      </a:endParaRPr>
                    </a:p>
                  </a:txBody>
                  <a:tcPr marL="90000" marR="90000" marT="46800" marB="46800" anchor="ctr" anchorCtr="1" horzOverflow="overflow">
                    <a:lnL>
                      <a:noFill/>
                    </a:lnL>
                    <a:lnR cap="flat">
                      <a:noFill/>
                    </a:lnR>
                    <a:lnT>
                      <a:noFill/>
                    </a:lnT>
                    <a:lnB>
                      <a:noFill/>
                    </a:lnB>
                    <a:lnTlToBr>
                      <a:noFill/>
                    </a:lnTlToBr>
                    <a:lnBlToTr>
                      <a:noFill/>
                    </a:lnBlToTr>
                    <a:noFill/>
                  </a:tcPr>
                </a:tc>
              </a:tr>
              <a:tr h="521724">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rgbClr val="FFFF66"/>
                          </a:solidFill>
                          <a:effectLst/>
                          <a:latin typeface="Arial" pitchFamily="34" charset="0"/>
                        </a:rPr>
                        <a:t>Treatment effect (increase in TT)</a:t>
                      </a:r>
                    </a:p>
                  </a:txBody>
                  <a:tcPr marL="90000" marR="90000" marT="46800" marB="46800" anchor="ctr" anchorCtr="1" horzOverflow="overflow">
                    <a:lnL cap="flat">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rPr>
                        <a:t>30%</a:t>
                      </a:r>
                    </a:p>
                  </a:txBody>
                  <a:tcPr marL="90000" marR="90000" marT="46800" marB="46800" anchor="ctr" anchorCtr="1"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smtClean="0">
                          <a:ln>
                            <a:noFill/>
                          </a:ln>
                          <a:solidFill>
                            <a:schemeClr val="tx1"/>
                          </a:solidFill>
                          <a:effectLst/>
                          <a:latin typeface="Arial" pitchFamily="34" charset="0"/>
                          <a:cs typeface="Arial" pitchFamily="34" charset="0"/>
                        </a:rPr>
                        <a:t>↔</a:t>
                      </a:r>
                    </a:p>
                  </a:txBody>
                  <a:tcPr marL="90000" marR="90000" marT="46800" marB="46800" anchor="ctr" anchorCtr="1" horzOverflow="overflow">
                    <a:lnL>
                      <a:noFill/>
                    </a:lnL>
                    <a:lnR>
                      <a:noFill/>
                    </a:lnR>
                    <a:lnT>
                      <a:noFill/>
                    </a:lnT>
                    <a:lnB>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rPr>
                        <a:t>70%</a:t>
                      </a:r>
                    </a:p>
                  </a:txBody>
                  <a:tcPr marL="90000" marR="90000" marT="46800" marB="46800" anchor="ctr" anchorCtr="1" horzOverflow="overflow">
                    <a:lnL>
                      <a:noFill/>
                    </a:lnL>
                    <a:lnR cap="flat">
                      <a:noFill/>
                    </a:lnR>
                    <a:lnT>
                      <a:noFill/>
                    </a:lnT>
                    <a:lnB>
                      <a:noFill/>
                    </a:lnB>
                    <a:lnTlToBr>
                      <a:noFill/>
                    </a:lnTlToBr>
                    <a:lnBlToTr>
                      <a:noFill/>
                    </a:lnBlToTr>
                    <a:noFill/>
                  </a:tcPr>
                </a:tc>
              </a:tr>
              <a:tr h="461466">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rgbClr val="FFFF66"/>
                          </a:solidFill>
                          <a:effectLst/>
                          <a:latin typeface="Arial" pitchFamily="34" charset="0"/>
                        </a:rPr>
                        <a:t>Baseline </a:t>
                      </a:r>
                      <a:r>
                        <a:rPr kumimoji="0" lang="en-US" sz="2000" b="1" i="0" u="none" strike="noStrike" cap="none" normalizeH="0" baseline="0" dirty="0" smtClean="0">
                          <a:ln>
                            <a:noFill/>
                          </a:ln>
                          <a:solidFill>
                            <a:srgbClr val="FFFF66"/>
                          </a:solidFill>
                          <a:effectLst/>
                          <a:latin typeface="Arial" pitchFamily="34" charset="0"/>
                        </a:rPr>
                        <a:t>BMI</a:t>
                      </a:r>
                    </a:p>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rgbClr val="FFFF66"/>
                          </a:solidFill>
                          <a:effectLst/>
                          <a:latin typeface="Arial" pitchFamily="34" charset="0"/>
                        </a:rPr>
                        <a:t>Reduction in body fat</a:t>
                      </a:r>
                      <a:endParaRPr kumimoji="0" lang="en-US" sz="2000" b="1" i="0" u="none" strike="noStrike" cap="none" normalizeH="0" baseline="0" dirty="0" smtClean="0">
                        <a:ln>
                          <a:noFill/>
                        </a:ln>
                        <a:solidFill>
                          <a:srgbClr val="FFFF66"/>
                        </a:solidFill>
                        <a:effectLst/>
                        <a:latin typeface="Arial" pitchFamily="34" charset="0"/>
                      </a:endParaRPr>
                    </a:p>
                  </a:txBody>
                  <a:tcPr marL="90000" marR="90000" marT="46800" marB="46800" anchor="ctr" anchorCtr="1" horzOverflow="overflow">
                    <a:lnL cap="flat">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rPr>
                        <a:t>29.9kg</a:t>
                      </a:r>
                    </a:p>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rPr>
                        <a:t>- 0.2kg (1.2%)</a:t>
                      </a:r>
                      <a:endParaRPr kumimoji="0" lang="en-US" sz="2000" b="1" i="0" u="none" strike="noStrike" cap="none" normalizeH="0" baseline="0" dirty="0" smtClean="0">
                        <a:ln>
                          <a:noFill/>
                        </a:ln>
                        <a:solidFill>
                          <a:schemeClr val="tx1"/>
                        </a:solidFill>
                        <a:effectLst/>
                        <a:latin typeface="Arial" pitchFamily="34" charset="0"/>
                      </a:endParaRPr>
                    </a:p>
                  </a:txBody>
                  <a:tcPr marL="90000" marR="90000" marT="46800" marB="46800" anchor="ctr" anchorCtr="1" horzOverflow="overflow">
                    <a:lnL>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smtClean="0">
                          <a:ln>
                            <a:noFill/>
                          </a:ln>
                          <a:solidFill>
                            <a:schemeClr val="tx1"/>
                          </a:solidFill>
                          <a:effectLst/>
                          <a:latin typeface="Arial" pitchFamily="34" charset="0"/>
                          <a:cs typeface="Arial" pitchFamily="34" charset="0"/>
                        </a:rPr>
                        <a:t>↔</a:t>
                      </a:r>
                    </a:p>
                  </a:txBody>
                  <a:tcPr marL="90000" marR="90000" marT="46800" marB="46800" anchor="ctr" anchorCtr="1" horzOverflow="overflow">
                    <a:lnL>
                      <a:noFill/>
                    </a:lnL>
                    <a:lnR>
                      <a:noFill/>
                    </a:lnR>
                    <a:lnT>
                      <a:noFill/>
                    </a:lnT>
                    <a:lnB cap="flat">
                      <a:noFill/>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rPr>
                        <a:t>28.7kg</a:t>
                      </a:r>
                    </a:p>
                    <a:p>
                      <a:pPr marL="0" marR="0" lvl="0" indent="0" algn="ctr" defTabSz="914400" rtl="0" eaLnBrk="0" fontAlgn="base" latinLnBrk="0" hangingPunct="0">
                        <a:lnSpc>
                          <a:spcPct val="100000"/>
                        </a:lnSpc>
                        <a:spcBef>
                          <a:spcPct val="20000"/>
                        </a:spcBef>
                        <a:spcAft>
                          <a:spcPct val="0"/>
                        </a:spcAft>
                        <a:buClr>
                          <a:srgbClr val="2AC0FF"/>
                        </a:buClr>
                        <a:buSzPct val="75000"/>
                        <a:buFont typeface="Monotype Sorts"/>
                        <a:buNone/>
                        <a:tabLst/>
                      </a:pPr>
                      <a:r>
                        <a:rPr kumimoji="0" lang="en-US" sz="2000" b="1" i="0" u="none" strike="noStrike" cap="none" normalizeH="0" baseline="0" dirty="0" smtClean="0">
                          <a:ln>
                            <a:noFill/>
                          </a:ln>
                          <a:solidFill>
                            <a:schemeClr val="tx1"/>
                          </a:solidFill>
                          <a:effectLst/>
                          <a:latin typeface="Arial" pitchFamily="34" charset="0"/>
                        </a:rPr>
                        <a:t>- 4.5kg (16%)</a:t>
                      </a:r>
                      <a:endParaRPr kumimoji="0" lang="en-US" sz="2000" b="1" i="0" u="none" strike="noStrike" cap="none" normalizeH="0" baseline="0" dirty="0" smtClean="0">
                        <a:ln>
                          <a:noFill/>
                        </a:ln>
                        <a:solidFill>
                          <a:schemeClr val="tx1"/>
                        </a:solidFill>
                        <a:effectLst/>
                        <a:latin typeface="Arial" pitchFamily="34" charset="0"/>
                      </a:endParaRPr>
                    </a:p>
                  </a:txBody>
                  <a:tcPr marL="90000" marR="90000" marT="46800" marB="46800" anchor="ctr" anchorCtr="1" horzOverflow="overflow">
                    <a:lnL>
                      <a:noFill/>
                    </a:lnL>
                    <a:lnR cap="flat">
                      <a:noFill/>
                    </a:lnR>
                    <a:lnT>
                      <a:noFill/>
                    </a:lnT>
                    <a:lnB cap="flat">
                      <a:noFill/>
                    </a:lnB>
                    <a:lnTlToBr>
                      <a:noFill/>
                    </a:lnTlToBr>
                    <a:lnBlToTr>
                      <a:noFill/>
                    </a:lnBlToTr>
                    <a:noFill/>
                  </a:tcPr>
                </a:tc>
              </a:tr>
            </a:tbl>
          </a:graphicData>
        </a:graphic>
      </p:graphicFrame>
      <p:sp>
        <p:nvSpPr>
          <p:cNvPr id="4" name="Rectangle 3"/>
          <p:cNvSpPr/>
          <p:nvPr/>
        </p:nvSpPr>
        <p:spPr>
          <a:xfrm>
            <a:off x="1205480" y="4786322"/>
            <a:ext cx="4420226" cy="1754326"/>
          </a:xfrm>
          <a:prstGeom prst="rect">
            <a:avLst/>
          </a:prstGeom>
        </p:spPr>
        <p:txBody>
          <a:bodyPr wrap="square">
            <a:spAutoFit/>
          </a:bodyPr>
          <a:lstStyle/>
          <a:p>
            <a:pPr marL="533400" indent="-533400" algn="ctr">
              <a:buSzTx/>
            </a:pPr>
            <a:r>
              <a:rPr lang="en-US" sz="1600" dirty="0" smtClean="0"/>
              <a:t>	</a:t>
            </a:r>
            <a:r>
              <a:rPr lang="en-US" sz="1600" b="1" dirty="0" smtClean="0"/>
              <a:t>Prevention of gain in visceral fat after 12 months</a:t>
            </a:r>
            <a:r>
              <a:rPr lang="en-US" sz="1600" b="1" i="1" dirty="0" smtClean="0"/>
              <a:t>                          </a:t>
            </a:r>
            <a:r>
              <a:rPr lang="en-US" sz="1100" b="1" i="1" dirty="0" smtClean="0"/>
              <a:t>Allan. J </a:t>
            </a:r>
            <a:r>
              <a:rPr lang="en-US" sz="1100" b="1" i="1" dirty="0" err="1" smtClean="0"/>
              <a:t>Clin</a:t>
            </a:r>
            <a:r>
              <a:rPr lang="en-US" sz="1100" b="1" i="1" dirty="0" smtClean="0"/>
              <a:t> </a:t>
            </a:r>
            <a:r>
              <a:rPr lang="en-US" sz="1100" b="1" i="1" dirty="0" err="1" smtClean="0"/>
              <a:t>Endocrinol</a:t>
            </a:r>
            <a:r>
              <a:rPr lang="en-US" sz="1100" b="1" i="1" dirty="0" smtClean="0"/>
              <a:t> </a:t>
            </a:r>
            <a:r>
              <a:rPr lang="en-US" sz="1100" b="1" i="1" dirty="0" err="1" smtClean="0"/>
              <a:t>Metab</a:t>
            </a:r>
            <a:r>
              <a:rPr lang="en-US" sz="1100" b="1" i="1" dirty="0" smtClean="0"/>
              <a:t> 2008. 93:139-46</a:t>
            </a:r>
            <a:r>
              <a:rPr lang="en-US" sz="1200" b="1" i="1" dirty="0" smtClean="0">
                <a:solidFill>
                  <a:srgbClr val="A11E8C"/>
                </a:solidFill>
              </a:rPr>
              <a:t>.</a:t>
            </a:r>
          </a:p>
          <a:p>
            <a:pPr marL="1295400" lvl="2" indent="-381000" algn="ctr">
              <a:buClr>
                <a:srgbClr val="A11E8C"/>
              </a:buClr>
              <a:buSzTx/>
            </a:pPr>
            <a:r>
              <a:rPr lang="en-US" sz="1600" b="1" dirty="0" smtClean="0"/>
              <a:t>60 men aged 62 years (mean) </a:t>
            </a:r>
          </a:p>
          <a:p>
            <a:pPr marL="381000" indent="-381000" algn="ctr">
              <a:buClr>
                <a:srgbClr val="A11E8C"/>
              </a:buClr>
            </a:pPr>
            <a:r>
              <a:rPr lang="en-US" sz="1600" b="1" dirty="0" smtClean="0">
                <a:solidFill>
                  <a:srgbClr val="FFFF00"/>
                </a:solidFill>
              </a:rPr>
              <a:t>	</a:t>
            </a:r>
            <a:r>
              <a:rPr lang="en-US" sz="1600" b="1" dirty="0" err="1" smtClean="0">
                <a:solidFill>
                  <a:srgbClr val="FFFF00"/>
                </a:solidFill>
              </a:rPr>
              <a:t>Transdermal</a:t>
            </a:r>
            <a:r>
              <a:rPr lang="en-US" sz="1600" b="1" dirty="0" smtClean="0">
                <a:solidFill>
                  <a:srgbClr val="FFFF00"/>
                </a:solidFill>
              </a:rPr>
              <a:t> testosterone </a:t>
            </a:r>
            <a:r>
              <a:rPr lang="en-US" sz="1600" b="1" dirty="0" smtClean="0"/>
              <a:t>                                                   or </a:t>
            </a:r>
            <a:r>
              <a:rPr lang="en-US" sz="1600" b="1" dirty="0" smtClean="0">
                <a:solidFill>
                  <a:srgbClr val="FFC000"/>
                </a:solidFill>
              </a:rPr>
              <a:t>placebo</a:t>
            </a:r>
            <a:r>
              <a:rPr lang="en-US" sz="1600" b="1" dirty="0" smtClean="0"/>
              <a:t> for 52 weeks.</a:t>
            </a:r>
          </a:p>
          <a:p>
            <a:pPr marL="1295400" lvl="2" indent="-381000">
              <a:buClr>
                <a:srgbClr val="A11E8C"/>
              </a:buClr>
              <a:buSzTx/>
            </a:pPr>
            <a:r>
              <a:rPr lang="en-US" sz="1600" b="1" dirty="0" smtClean="0"/>
              <a:t>TT 13.5 </a:t>
            </a:r>
            <a:r>
              <a:rPr lang="en-US" sz="1600" b="1" dirty="0" smtClean="0">
                <a:cs typeface="Arial" pitchFamily="34" charset="0"/>
              </a:rPr>
              <a:t>→ 17.7nmol/L</a:t>
            </a:r>
            <a:endParaRPr lang="en-US" sz="1600" b="1" dirty="0">
              <a:cs typeface="Arial" pitchFamily="34" charset="0"/>
            </a:endParaRPr>
          </a:p>
        </p:txBody>
      </p:sp>
      <p:graphicFrame>
        <p:nvGraphicFramePr>
          <p:cNvPr id="6" name="Object 7"/>
          <p:cNvGraphicFramePr>
            <a:graphicFrameLocks noChangeAspect="1"/>
          </p:cNvGraphicFramePr>
          <p:nvPr/>
        </p:nvGraphicFramePr>
        <p:xfrm>
          <a:off x="6027545" y="4643449"/>
          <a:ext cx="2314850" cy="1857387"/>
        </p:xfrm>
        <a:graphic>
          <a:graphicData uri="http://schemas.openxmlformats.org/presentationml/2006/ole">
            <p:oleObj spid="_x0000_s221185" name="Prism 4" r:id="rId4" imgW="3977640" imgH="2669760" progId="Prism4.Document">
              <p:embed/>
            </p:oleObj>
          </a:graphicData>
        </a:graphic>
      </p:graphicFrame>
      <p:sp>
        <p:nvSpPr>
          <p:cNvPr id="7" name="TextBox 6"/>
          <p:cNvSpPr txBox="1"/>
          <p:nvPr/>
        </p:nvSpPr>
        <p:spPr>
          <a:xfrm>
            <a:off x="1768055" y="4643449"/>
            <a:ext cx="3857652" cy="2031325"/>
          </a:xfrm>
          <a:prstGeom prst="rect">
            <a:avLst/>
          </a:prstGeom>
          <a:noFill/>
          <a:ln w="38100">
            <a:solidFill>
              <a:schemeClr val="tx1"/>
            </a:solidFill>
          </a:ln>
        </p:spPr>
        <p:txBody>
          <a:bodyPr wrap="square" rtlCol="0">
            <a:spAutoFit/>
          </a:bodyPr>
          <a:lstStyle/>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r>
              <a:rPr lang="en-GB" altLang="en-US" sz="4000" dirty="0" smtClean="0">
                <a:solidFill>
                  <a:srgbClr val="FF9933"/>
                </a:solidFill>
              </a:rPr>
              <a:t>Black &amp; White...........................Grey</a:t>
            </a:r>
            <a:endParaRPr lang="en-GB" altLang="en-US" sz="4000" dirty="0" smtClean="0">
              <a:solidFill>
                <a:srgbClr val="FF9933"/>
              </a:solidFill>
            </a:endParaRPr>
          </a:p>
        </p:txBody>
      </p:sp>
      <p:sp>
        <p:nvSpPr>
          <p:cNvPr id="4099" name="Content Placeholder 2"/>
          <p:cNvSpPr>
            <a:spLocks noGrp="1"/>
          </p:cNvSpPr>
          <p:nvPr>
            <p:ph idx="1"/>
          </p:nvPr>
        </p:nvSpPr>
        <p:spPr>
          <a:xfrm>
            <a:off x="482170" y="1500174"/>
            <a:ext cx="9804830" cy="4525963"/>
          </a:xfrm>
        </p:spPr>
        <p:txBody>
          <a:bodyPr/>
          <a:lstStyle/>
          <a:p>
            <a:pPr>
              <a:buClr>
                <a:srgbClr val="FF9933"/>
              </a:buClr>
              <a:buFont typeface="Wingdings" pitchFamily="2" charset="2"/>
              <a:buChar char="§"/>
            </a:pPr>
            <a:r>
              <a:rPr lang="en-GB" altLang="en-US" b="1" dirty="0" smtClean="0">
                <a:effectLst/>
              </a:rPr>
              <a:t>Identifying testosterone deficiency</a:t>
            </a:r>
          </a:p>
          <a:p>
            <a:pPr>
              <a:buClr>
                <a:srgbClr val="FF9933"/>
              </a:buClr>
              <a:buFont typeface="Wingdings" pitchFamily="2" charset="2"/>
              <a:buChar char="§"/>
            </a:pPr>
            <a:endParaRPr lang="en-GB" altLang="en-US" sz="1200" b="1" dirty="0" smtClean="0">
              <a:effectLst/>
            </a:endParaRPr>
          </a:p>
          <a:p>
            <a:pPr>
              <a:buClr>
                <a:srgbClr val="FF9933"/>
              </a:buClr>
              <a:buFont typeface="Wingdings" pitchFamily="2" charset="2"/>
              <a:buChar char="§"/>
            </a:pPr>
            <a:r>
              <a:rPr lang="en-GB" altLang="en-US" b="1" dirty="0" smtClean="0">
                <a:effectLst/>
              </a:rPr>
              <a:t>PBS reimbursement </a:t>
            </a:r>
            <a:r>
              <a:rPr lang="en-GB" altLang="en-US" b="1" dirty="0" smtClean="0">
                <a:effectLst/>
              </a:rPr>
              <a:t>criteria</a:t>
            </a:r>
          </a:p>
          <a:p>
            <a:pPr>
              <a:buClr>
                <a:srgbClr val="FF9933"/>
              </a:buClr>
              <a:buFont typeface="Wingdings" pitchFamily="2" charset="2"/>
              <a:buChar char="§"/>
            </a:pPr>
            <a:endParaRPr lang="en-GB" altLang="en-US" sz="1200" b="1" dirty="0" smtClean="0">
              <a:effectLst/>
            </a:endParaRPr>
          </a:p>
          <a:p>
            <a:pPr>
              <a:buClr>
                <a:srgbClr val="FF9933"/>
              </a:buClr>
              <a:buFont typeface="Wingdings" pitchFamily="2" charset="2"/>
              <a:buChar char="§"/>
            </a:pPr>
            <a:r>
              <a:rPr lang="en-GB" altLang="en-US" b="1" dirty="0" smtClean="0">
                <a:effectLst/>
              </a:rPr>
              <a:t>Declining </a:t>
            </a:r>
            <a:r>
              <a:rPr lang="en-GB" altLang="en-US" b="1" dirty="0" smtClean="0">
                <a:effectLst/>
              </a:rPr>
              <a:t>testosterone levels as men </a:t>
            </a:r>
            <a:r>
              <a:rPr lang="en-GB" altLang="en-US" b="1" dirty="0" smtClean="0">
                <a:effectLst/>
              </a:rPr>
              <a:t>age</a:t>
            </a:r>
          </a:p>
          <a:p>
            <a:pPr>
              <a:buClr>
                <a:srgbClr val="FF9933"/>
              </a:buClr>
              <a:buFont typeface="Wingdings" pitchFamily="2" charset="2"/>
              <a:buChar char="§"/>
            </a:pPr>
            <a:endParaRPr lang="en-GB" altLang="en-US" sz="1200" b="1" dirty="0" smtClean="0">
              <a:effectLst/>
            </a:endParaRPr>
          </a:p>
          <a:p>
            <a:pPr>
              <a:buClr>
                <a:srgbClr val="FF9933"/>
              </a:buClr>
              <a:buFont typeface="Wingdings" pitchFamily="2" charset="2"/>
              <a:buChar char="§"/>
            </a:pPr>
            <a:r>
              <a:rPr lang="en-GB" altLang="en-US" b="1" dirty="0" smtClean="0">
                <a:effectLst/>
              </a:rPr>
              <a:t>Testosterone </a:t>
            </a:r>
            <a:r>
              <a:rPr lang="en-GB" altLang="en-US" b="1" dirty="0" smtClean="0">
                <a:effectLst/>
              </a:rPr>
              <a:t>therapy in the ageing male</a:t>
            </a:r>
          </a:p>
          <a:p>
            <a:pPr>
              <a:buClr>
                <a:srgbClr val="FF9933"/>
              </a:buClr>
              <a:buFont typeface="Wingdings" pitchFamily="2" charset="2"/>
              <a:buChar char="§"/>
            </a:pPr>
            <a:endParaRPr lang="en-GB" altLang="en-US" sz="1200" b="1" dirty="0" smtClean="0">
              <a:effectLst/>
            </a:endParaRPr>
          </a:p>
          <a:p>
            <a:pPr>
              <a:buClr>
                <a:srgbClr val="FF9933"/>
              </a:buClr>
              <a:buFont typeface="Wingdings" pitchFamily="2" charset="2"/>
              <a:buChar char="§"/>
            </a:pPr>
            <a:r>
              <a:rPr lang="en-GB" altLang="en-US" b="1" dirty="0" smtClean="0">
                <a:effectLst/>
              </a:rPr>
              <a:t>Cardiovascular risk</a:t>
            </a:r>
          </a:p>
          <a:p>
            <a:pPr>
              <a:buClr>
                <a:srgbClr val="FF9933"/>
              </a:buClr>
              <a:buFont typeface="Wingdings" pitchFamily="2" charset="2"/>
              <a:buChar char="§"/>
            </a:pPr>
            <a:endParaRPr lang="en-GB" altLang="en-US" sz="1200" b="1" dirty="0" smtClean="0">
              <a:effectLst/>
            </a:endParaRPr>
          </a:p>
          <a:p>
            <a:pPr>
              <a:buClr>
                <a:srgbClr val="FF9933"/>
              </a:buClr>
              <a:buFont typeface="Wingdings" pitchFamily="2" charset="2"/>
              <a:buChar char="§"/>
            </a:pPr>
            <a:r>
              <a:rPr lang="en-GB" altLang="en-US" b="1" dirty="0" smtClean="0">
                <a:effectLst/>
              </a:rPr>
              <a:t>(Androgen </a:t>
            </a:r>
            <a:r>
              <a:rPr lang="en-GB" altLang="en-US" b="1" dirty="0" smtClean="0">
                <a:effectLst/>
              </a:rPr>
              <a:t>Deprivation in Advanced Prostate </a:t>
            </a:r>
            <a:r>
              <a:rPr lang="en-GB" altLang="en-US" b="1" dirty="0" smtClean="0">
                <a:effectLst/>
              </a:rPr>
              <a:t>Cancer)</a:t>
            </a:r>
            <a:endParaRPr lang="en-GB" altLang="en-US" b="1" dirty="0" smtClean="0">
              <a:effectLst/>
            </a:endParaRPr>
          </a:p>
          <a:p>
            <a:pPr>
              <a:buClr>
                <a:srgbClr val="FF9933"/>
              </a:buClr>
              <a:buFont typeface="Wingdings" pitchFamily="2" charset="2"/>
              <a:buChar char="§"/>
            </a:pPr>
            <a:endParaRPr lang="en-GB" altLang="en-US" b="1" dirty="0" smtClean="0">
              <a:effectLst/>
            </a:endParaRPr>
          </a:p>
          <a:p>
            <a:pPr>
              <a:buClr>
                <a:srgbClr val="FF9933"/>
              </a:buClr>
              <a:buFont typeface="Wingdings" pitchFamily="2" charset="2"/>
              <a:buChar char="§"/>
            </a:pPr>
            <a:endParaRPr lang="en-GB" altLang="en-US" b="1" dirty="0" smtClean="0">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142852"/>
            <a:ext cx="10287000" cy="142876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rtl="0"/>
            <a:endParaRPr lang="en-AU" sz="3600" kern="1200" dirty="0">
              <a:solidFill>
                <a:prstClr val="white"/>
              </a:solidFill>
              <a:latin typeface="Calibri"/>
              <a:ea typeface="+mn-ea"/>
              <a:cs typeface="+mn-cs"/>
            </a:endParaRPr>
          </a:p>
          <a:p>
            <a:pPr algn="ctr" rtl="0"/>
            <a:r>
              <a:rPr lang="en-AU" sz="3600" kern="1200" dirty="0">
                <a:solidFill>
                  <a:prstClr val="white"/>
                </a:solidFill>
                <a:latin typeface="Calibri"/>
                <a:ea typeface="+mn-ea"/>
                <a:cs typeface="+mn-cs"/>
              </a:rPr>
              <a:t>The T4DM Study </a:t>
            </a:r>
          </a:p>
          <a:p>
            <a:pPr algn="ctr" rtl="0"/>
            <a:r>
              <a:rPr lang="en-AU" sz="2000" kern="1200" dirty="0">
                <a:solidFill>
                  <a:prstClr val="white"/>
                </a:solidFill>
                <a:latin typeface="Calibri"/>
                <a:ea typeface="+mn-ea"/>
                <a:cs typeface="+mn-cs"/>
              </a:rPr>
              <a:t>Can </a:t>
            </a:r>
            <a:r>
              <a:rPr lang="en-AU" sz="2000" kern="1200" dirty="0">
                <a:solidFill>
                  <a:prstClr val="white"/>
                </a:solidFill>
                <a:latin typeface="Calibri"/>
                <a:ea typeface="+mn-ea"/>
                <a:cs typeface="+mn-cs"/>
              </a:rPr>
              <a:t>testosterone treatment, in combination with a lifestyle</a:t>
            </a:r>
            <a:br>
              <a:rPr lang="en-AU" sz="2000" kern="1200" dirty="0">
                <a:solidFill>
                  <a:prstClr val="white"/>
                </a:solidFill>
                <a:latin typeface="Calibri"/>
                <a:ea typeface="+mn-ea"/>
                <a:cs typeface="+mn-cs"/>
              </a:rPr>
            </a:br>
            <a:r>
              <a:rPr lang="en-AU" sz="2000" kern="1200" dirty="0">
                <a:solidFill>
                  <a:prstClr val="white"/>
                </a:solidFill>
                <a:latin typeface="Calibri"/>
                <a:ea typeface="+mn-ea"/>
                <a:cs typeface="+mn-cs"/>
              </a:rPr>
              <a:t>program, reduce the incidence of T2DM in men with pre-diabetes and low </a:t>
            </a:r>
            <a:r>
              <a:rPr lang="en-AU" kern="1200" dirty="0">
                <a:solidFill>
                  <a:prstClr val="white"/>
                </a:solidFill>
                <a:latin typeface="Calibri"/>
                <a:ea typeface="+mn-ea"/>
                <a:cs typeface="+mn-cs"/>
              </a:rPr>
              <a:t>testosterone?</a:t>
            </a:r>
            <a:r>
              <a:rPr lang="en-AU" sz="4000" kern="1200" dirty="0">
                <a:solidFill>
                  <a:prstClr val="white"/>
                </a:solidFill>
                <a:latin typeface="Calibri"/>
                <a:ea typeface="+mn-ea"/>
                <a:cs typeface="+mn-cs"/>
              </a:rPr>
              <a:t/>
            </a:r>
            <a:br>
              <a:rPr lang="en-AU" sz="4000" kern="1200" dirty="0">
                <a:solidFill>
                  <a:prstClr val="white"/>
                </a:solidFill>
                <a:latin typeface="Calibri"/>
                <a:ea typeface="+mn-ea"/>
                <a:cs typeface="+mn-cs"/>
              </a:rPr>
            </a:br>
            <a:endParaRPr lang="en-AU" sz="4000" kern="1200" dirty="0">
              <a:solidFill>
                <a:prstClr val="white"/>
              </a:solidFill>
              <a:latin typeface="Calibri"/>
              <a:ea typeface="+mn-ea"/>
              <a:cs typeface="+mn-cs"/>
            </a:endParaRPr>
          </a:p>
        </p:txBody>
      </p:sp>
      <p:sp>
        <p:nvSpPr>
          <p:cNvPr id="2" name="Title 1"/>
          <p:cNvSpPr>
            <a:spLocks noGrp="1"/>
          </p:cNvSpPr>
          <p:nvPr>
            <p:ph type="title"/>
          </p:nvPr>
        </p:nvSpPr>
        <p:spPr>
          <a:xfrm>
            <a:off x="321435" y="1340768"/>
            <a:ext cx="9804830" cy="1285884"/>
          </a:xfrm>
        </p:spPr>
        <p:txBody>
          <a:bodyPr>
            <a:normAutofit/>
          </a:bodyPr>
          <a:lstStyle/>
          <a:p>
            <a:pPr marL="342900" lvl="0" indent="-342900">
              <a:lnSpc>
                <a:spcPct val="110000"/>
              </a:lnSpc>
              <a:spcBef>
                <a:spcPct val="20000"/>
              </a:spcBef>
              <a:buFont typeface="Arial" pitchFamily="34" charset="0"/>
              <a:buChar char="•"/>
              <a:defRPr/>
            </a:pPr>
            <a:r>
              <a:rPr lang="en-AU" sz="2400" dirty="0" smtClean="0"/>
              <a:t>Double-blind, randomised, placebo-controlled multicentre study</a:t>
            </a:r>
            <a:endParaRPr lang="en-AU" sz="2400" dirty="0"/>
          </a:p>
        </p:txBody>
      </p:sp>
      <p:sp>
        <p:nvSpPr>
          <p:cNvPr id="5" name="Content Placeholder 2"/>
          <p:cNvSpPr txBox="1">
            <a:spLocks/>
          </p:cNvSpPr>
          <p:nvPr/>
        </p:nvSpPr>
        <p:spPr>
          <a:xfrm>
            <a:off x="321435" y="142852"/>
            <a:ext cx="9563762" cy="1428760"/>
          </a:xfrm>
          <a:prstGeom prst="rect">
            <a:avLst/>
          </a:prstGeom>
        </p:spPr>
        <p:txBody>
          <a:bodyPr vert="horz" lIns="91440" tIns="45720" rIns="91440" bIns="45720" rtlCol="0">
            <a:normAutofit/>
          </a:bodyPr>
          <a:lstStyle/>
          <a:p>
            <a:pPr marL="342900" indent="-342900" algn="ctr" rtl="0">
              <a:lnSpc>
                <a:spcPct val="110000"/>
              </a:lnSpc>
              <a:spcBef>
                <a:spcPct val="20000"/>
              </a:spcBef>
              <a:buFont typeface="Arial" pitchFamily="34" charset="0"/>
              <a:buNone/>
              <a:defRPr/>
            </a:pPr>
            <a:endParaRPr lang="en-AU" sz="2400" kern="1200" dirty="0">
              <a:solidFill>
                <a:prstClr val="white"/>
              </a:solidFill>
              <a:latin typeface="Calibri"/>
              <a:ea typeface="+mn-ea"/>
              <a:cs typeface="+mn-cs"/>
            </a:endParaRPr>
          </a:p>
        </p:txBody>
      </p:sp>
      <p:sp>
        <p:nvSpPr>
          <p:cNvPr id="7" name="Rectangle 6"/>
          <p:cNvSpPr/>
          <p:nvPr/>
        </p:nvSpPr>
        <p:spPr>
          <a:xfrm>
            <a:off x="4822029" y="2262052"/>
            <a:ext cx="4500594"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AU" kern="1200" dirty="0">
                <a:solidFill>
                  <a:prstClr val="white"/>
                </a:solidFill>
                <a:latin typeface="Calibri"/>
                <a:ea typeface="+mn-ea"/>
                <a:cs typeface="+mn-cs"/>
              </a:rPr>
              <a:t>Testosterone + Weight Watchers</a:t>
            </a:r>
            <a:endParaRPr lang="en-AU" kern="1200" dirty="0">
              <a:solidFill>
                <a:prstClr val="white"/>
              </a:solidFill>
              <a:latin typeface="Calibri"/>
              <a:ea typeface="+mn-ea"/>
              <a:cs typeface="+mn-cs"/>
            </a:endParaRPr>
          </a:p>
        </p:txBody>
      </p:sp>
      <p:sp>
        <p:nvSpPr>
          <p:cNvPr id="8" name="Rectangle 7"/>
          <p:cNvSpPr/>
          <p:nvPr/>
        </p:nvSpPr>
        <p:spPr>
          <a:xfrm>
            <a:off x="4822029" y="2833556"/>
            <a:ext cx="4500594"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r>
              <a:rPr lang="en-AU" kern="1200" dirty="0">
                <a:solidFill>
                  <a:prstClr val="white"/>
                </a:solidFill>
                <a:latin typeface="Calibri"/>
                <a:ea typeface="+mn-ea"/>
                <a:cs typeface="+mn-cs"/>
              </a:rPr>
              <a:t>Placebo + Weight Watchers</a:t>
            </a:r>
            <a:endParaRPr lang="en-AU" kern="1200" dirty="0">
              <a:solidFill>
                <a:prstClr val="white"/>
              </a:solidFill>
              <a:latin typeface="Calibri"/>
              <a:ea typeface="+mn-ea"/>
              <a:cs typeface="+mn-cs"/>
            </a:endParaRPr>
          </a:p>
        </p:txBody>
      </p:sp>
      <p:cxnSp>
        <p:nvCxnSpPr>
          <p:cNvPr id="10" name="Straight Arrow Connector 9"/>
          <p:cNvCxnSpPr/>
          <p:nvPr/>
        </p:nvCxnSpPr>
        <p:spPr>
          <a:xfrm flipV="1">
            <a:off x="3214674" y="2547804"/>
            <a:ext cx="1526987" cy="16681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3214674" y="2714620"/>
            <a:ext cx="1526987" cy="33325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Content Placeholder 2"/>
          <p:cNvSpPr txBox="1">
            <a:spLocks/>
          </p:cNvSpPr>
          <p:nvPr/>
        </p:nvSpPr>
        <p:spPr>
          <a:xfrm>
            <a:off x="321435" y="2500306"/>
            <a:ext cx="9563762" cy="500066"/>
          </a:xfrm>
          <a:prstGeom prst="rect">
            <a:avLst/>
          </a:prstGeom>
        </p:spPr>
        <p:txBody>
          <a:bodyPr vert="horz" lIns="91440" tIns="45720" rIns="91440" bIns="45720" rtlCol="0">
            <a:normAutofit/>
          </a:bodyPr>
          <a:lstStyle/>
          <a:p>
            <a:pPr marL="342900" indent="-342900" algn="l" rtl="0">
              <a:spcBef>
                <a:spcPct val="20000"/>
              </a:spcBef>
              <a:buFont typeface="Arial" pitchFamily="34" charset="0"/>
              <a:buChar char="•"/>
              <a:defRPr/>
            </a:pPr>
            <a:r>
              <a:rPr lang="en-AU" sz="2400" kern="1200" dirty="0">
                <a:solidFill>
                  <a:prstClr val="black"/>
                </a:solidFill>
                <a:latin typeface="Calibri"/>
                <a:ea typeface="+mn-ea"/>
                <a:cs typeface="+mn-cs"/>
              </a:rPr>
              <a:t>2 yrs treatment</a:t>
            </a:r>
          </a:p>
          <a:p>
            <a:pPr marL="342900" indent="-342900" algn="l" rtl="0">
              <a:spcBef>
                <a:spcPct val="20000"/>
              </a:spcBef>
              <a:buFont typeface="Arial" pitchFamily="34" charset="0"/>
              <a:buChar char="•"/>
              <a:defRPr/>
            </a:pPr>
            <a:endParaRPr lang="en-AU" sz="2400" kern="1200" dirty="0">
              <a:solidFill>
                <a:prstClr val="black"/>
              </a:solidFill>
              <a:latin typeface="Calibri"/>
              <a:ea typeface="+mn-ea"/>
              <a:cs typeface="+mn-cs"/>
            </a:endParaRPr>
          </a:p>
          <a:p>
            <a:pPr algn="l" rtl="0">
              <a:spcBef>
                <a:spcPct val="20000"/>
              </a:spcBef>
              <a:defRPr/>
            </a:pPr>
            <a:endParaRPr lang="en-AU" sz="2400" kern="1200" dirty="0">
              <a:solidFill>
                <a:prstClr val="black"/>
              </a:solidFill>
              <a:latin typeface="Calibri"/>
              <a:ea typeface="+mn-ea"/>
              <a:cs typeface="+mn-cs"/>
            </a:endParaRPr>
          </a:p>
          <a:p>
            <a:pPr marL="342900" indent="-342900" algn="l" rtl="0">
              <a:spcBef>
                <a:spcPct val="20000"/>
              </a:spcBef>
              <a:buFont typeface="Arial" pitchFamily="34" charset="0"/>
              <a:buChar char="•"/>
              <a:defRPr/>
            </a:pPr>
            <a:endParaRPr lang="en-AU" sz="2400" kern="1200" dirty="0">
              <a:solidFill>
                <a:prstClr val="black"/>
              </a:solidFill>
              <a:latin typeface="Calibri"/>
              <a:ea typeface="+mn-ea"/>
              <a:cs typeface="+mn-cs"/>
            </a:endParaRPr>
          </a:p>
        </p:txBody>
      </p:sp>
      <p:sp>
        <p:nvSpPr>
          <p:cNvPr id="3" name="Content Placeholder 2"/>
          <p:cNvSpPr>
            <a:spLocks noGrp="1"/>
          </p:cNvSpPr>
          <p:nvPr>
            <p:ph idx="1"/>
          </p:nvPr>
        </p:nvSpPr>
        <p:spPr>
          <a:xfrm>
            <a:off x="321435" y="3357562"/>
            <a:ext cx="9563762" cy="2576898"/>
          </a:xfrm>
        </p:spPr>
        <p:txBody>
          <a:bodyPr>
            <a:noAutofit/>
          </a:bodyPr>
          <a:lstStyle/>
          <a:p>
            <a:pPr lvl="0"/>
            <a:r>
              <a:rPr lang="en-AU" sz="2400" dirty="0" smtClean="0"/>
              <a:t>Testosterone undecanoate – </a:t>
            </a:r>
            <a:r>
              <a:rPr lang="en-AU" sz="2400" dirty="0" err="1" smtClean="0"/>
              <a:t>Reandron</a:t>
            </a:r>
            <a:r>
              <a:rPr lang="en-AU" sz="2400" dirty="0" smtClean="0"/>
              <a:t> – 1000mg IMI 3 monthly</a:t>
            </a:r>
          </a:p>
          <a:p>
            <a:r>
              <a:rPr lang="en-AU" sz="2400" dirty="0" smtClean="0"/>
              <a:t>Total recruitment: 1500 men aged 50 -74 years, overweight or obese, with testosterone 8 – 13 </a:t>
            </a:r>
            <a:r>
              <a:rPr lang="en-AU" sz="2400" dirty="0" err="1" smtClean="0"/>
              <a:t>nmol</a:t>
            </a:r>
            <a:r>
              <a:rPr lang="en-AU" sz="2400" dirty="0" smtClean="0"/>
              <a:t>/L  </a:t>
            </a:r>
          </a:p>
          <a:p>
            <a:r>
              <a:rPr lang="en-AU" sz="2400" dirty="0" smtClean="0"/>
              <a:t>Information and online pre-screening at </a:t>
            </a:r>
            <a:r>
              <a:rPr lang="en-AU" sz="2400" dirty="0" smtClean="0">
                <a:hlinkClick r:id="rId3"/>
              </a:rPr>
              <a:t>www.t4dm.org.au</a:t>
            </a:r>
            <a:endParaRPr lang="en-AU" sz="2400" dirty="0" smtClean="0"/>
          </a:p>
          <a:p>
            <a:r>
              <a:rPr lang="en-AU" sz="2400" dirty="0" smtClean="0"/>
              <a:t>NSW, Vic, SA and WA sites</a:t>
            </a:r>
          </a:p>
          <a:p>
            <a:r>
              <a:rPr lang="en-AU" sz="2400" dirty="0" smtClean="0"/>
              <a:t>Local contact: ____________________</a:t>
            </a:r>
          </a:p>
          <a:p>
            <a:pPr>
              <a:buNone/>
            </a:pPr>
            <a:endParaRPr lang="en-AU"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390525" y="260350"/>
            <a:ext cx="8763000" cy="1143000"/>
          </a:xfrm>
          <a:noFill/>
          <a:ln>
            <a:miter lim="800000"/>
            <a:headEnd/>
            <a:tailEnd/>
          </a:ln>
        </p:spPr>
        <p:txBody>
          <a:bodyPr vert="horz" wrap="square" lIns="91440" tIns="45720" rIns="91440" bIns="45720" numCol="1" anchor="t" anchorCtr="0" compatLnSpc="1">
            <a:prstTxWarp prst="textNoShape">
              <a:avLst/>
            </a:prstTxWarp>
          </a:bodyPr>
          <a:lstStyle/>
          <a:p>
            <a:r>
              <a:rPr lang="en-AU" sz="3600" smtClean="0">
                <a:solidFill>
                  <a:srgbClr val="FF9933"/>
                </a:solidFill>
              </a:rPr>
              <a:t>Do Androgens have a Detrimental Effect on the Cardiovascular System?</a:t>
            </a:r>
            <a:br>
              <a:rPr lang="en-AU" sz="3600" smtClean="0">
                <a:solidFill>
                  <a:srgbClr val="FF9933"/>
                </a:solidFill>
              </a:rPr>
            </a:br>
            <a:endParaRPr lang="en-US" sz="3600" smtClean="0">
              <a:solidFill>
                <a:srgbClr val="FCFEB9"/>
              </a:solidFill>
            </a:endParaRPr>
          </a:p>
        </p:txBody>
      </p:sp>
      <p:sp>
        <p:nvSpPr>
          <p:cNvPr id="5123" name="Rectangle 3"/>
          <p:cNvSpPr>
            <a:spLocks noGrp="1" noChangeArrowheads="1"/>
          </p:cNvSpPr>
          <p:nvPr>
            <p:ph type="body" idx="1"/>
          </p:nvPr>
        </p:nvSpPr>
        <p:spPr bwMode="auto">
          <a:xfrm>
            <a:off x="319088" y="1557338"/>
            <a:ext cx="9967912" cy="6121400"/>
          </a:xfrm>
          <a:noFill/>
          <a:ln>
            <a:miter lim="800000"/>
            <a:headEnd/>
            <a:tailEnd/>
          </a:ln>
        </p:spPr>
        <p:txBody>
          <a:bodyPr vert="horz" wrap="square" lIns="91440" tIns="45720" rIns="91440" bIns="45720" numCol="1" anchor="t" anchorCtr="0" compatLnSpc="1">
            <a:prstTxWarp prst="textNoShape">
              <a:avLst/>
            </a:prstTxWarp>
          </a:bodyPr>
          <a:lstStyle/>
          <a:p>
            <a:pPr>
              <a:buClr>
                <a:srgbClr val="FF9933"/>
              </a:buClr>
              <a:buSzTx/>
              <a:buFont typeface="Arial" pitchFamily="34" charset="0"/>
              <a:buChar char="●"/>
            </a:pPr>
            <a:r>
              <a:rPr lang="en-US" b="1" smtClean="0">
                <a:effectLst/>
              </a:rPr>
              <a:t>Strong epidemiological association between male sex and premature onset of cardiovascular risk:</a:t>
            </a:r>
          </a:p>
          <a:p>
            <a:pPr lvl="1">
              <a:buClr>
                <a:srgbClr val="F5F86A"/>
              </a:buClr>
              <a:buSzTx/>
              <a:buFont typeface="Wingdings" pitchFamily="2" charset="2"/>
              <a:buChar char="§"/>
            </a:pPr>
            <a:r>
              <a:rPr lang="en-US" b="1" smtClean="0">
                <a:effectLst/>
              </a:rPr>
              <a:t>26-year follow-up of the Framingham population </a:t>
            </a:r>
          </a:p>
          <a:p>
            <a:pPr lvl="2">
              <a:buClr>
                <a:srgbClr val="FF9933"/>
              </a:buClr>
              <a:buSzTx/>
              <a:buFont typeface="Wingdings" pitchFamily="2" charset="2"/>
              <a:buChar char="§"/>
            </a:pPr>
            <a:r>
              <a:rPr lang="en-US" sz="2200" b="1" smtClean="0">
                <a:effectLst/>
              </a:rPr>
              <a:t>5-10 years in advance of women  </a:t>
            </a:r>
            <a:r>
              <a:rPr lang="en-US" sz="1800" b="1" i="1" smtClean="0">
                <a:solidFill>
                  <a:srgbClr val="F5F86A"/>
                </a:solidFill>
                <a:effectLst/>
              </a:rPr>
              <a:t>Lerner. Am Heart J 1986. 111: 383-90. </a:t>
            </a:r>
          </a:p>
          <a:p>
            <a:pPr lvl="1">
              <a:buClr>
                <a:srgbClr val="F5F86A"/>
              </a:buClr>
              <a:buSzTx/>
              <a:buFont typeface="Wingdings" pitchFamily="2" charset="2"/>
              <a:buChar char="§"/>
            </a:pPr>
            <a:endParaRPr lang="en-US" sz="1200" b="1" smtClean="0">
              <a:effectLst/>
            </a:endParaRPr>
          </a:p>
          <a:p>
            <a:pPr>
              <a:buClr>
                <a:srgbClr val="FF9933"/>
              </a:buClr>
              <a:buSzTx/>
              <a:buFont typeface="Arial" pitchFamily="34" charset="0"/>
              <a:buChar char="●"/>
            </a:pPr>
            <a:r>
              <a:rPr lang="en-US" b="1" smtClean="0">
                <a:effectLst/>
              </a:rPr>
              <a:t>Case reports linking the use of anabolic steroids with cardiac toxicity 		</a:t>
            </a:r>
            <a:r>
              <a:rPr lang="fr-FR" sz="1800" b="1" i="1" smtClean="0">
                <a:solidFill>
                  <a:srgbClr val="F5F86A"/>
                </a:solidFill>
                <a:effectLst/>
              </a:rPr>
              <a:t>Sullivan. </a:t>
            </a:r>
            <a:r>
              <a:rPr lang="en-US" sz="1800" b="1" i="1" smtClean="0">
                <a:solidFill>
                  <a:srgbClr val="F5F86A"/>
                </a:solidFill>
                <a:effectLst/>
              </a:rPr>
              <a:t>Prog Cardiovasc Dis 1998. 41:1-15.</a:t>
            </a:r>
          </a:p>
          <a:p>
            <a:pPr lvl="1">
              <a:buClr>
                <a:srgbClr val="F5F86A"/>
              </a:buClr>
              <a:buSzTx/>
              <a:buFont typeface="Wingdings" pitchFamily="2" charset="2"/>
              <a:buChar char="§"/>
            </a:pPr>
            <a:r>
              <a:rPr lang="en-US" b="1" smtClean="0">
                <a:effectLst/>
              </a:rPr>
              <a:t>AAS-induced atherosclerosis</a:t>
            </a:r>
          </a:p>
          <a:p>
            <a:pPr lvl="2">
              <a:buClr>
                <a:srgbClr val="FF9933"/>
              </a:buClr>
              <a:buSzTx/>
              <a:buFont typeface="Wingdings" pitchFamily="2" charset="2"/>
              <a:buChar char="§"/>
            </a:pPr>
            <a:r>
              <a:rPr lang="en-US" sz="2200" b="1" smtClean="0">
                <a:effectLst/>
              </a:rPr>
              <a:t>Unfavourable influence on serum lipids and lipoproteins</a:t>
            </a:r>
          </a:p>
          <a:p>
            <a:pPr lvl="1">
              <a:buClr>
                <a:srgbClr val="F5F86A"/>
              </a:buClr>
              <a:buSzTx/>
              <a:buFont typeface="Wingdings" pitchFamily="2" charset="2"/>
              <a:buChar char="§"/>
            </a:pPr>
            <a:r>
              <a:rPr lang="en-US" b="1" smtClean="0">
                <a:effectLst/>
              </a:rPr>
              <a:t>Thrombosis</a:t>
            </a:r>
          </a:p>
          <a:p>
            <a:pPr lvl="1">
              <a:buClr>
                <a:srgbClr val="F5F86A"/>
              </a:buClr>
              <a:buSzTx/>
              <a:buFont typeface="Wingdings" pitchFamily="2" charset="2"/>
              <a:buChar char="§"/>
            </a:pPr>
            <a:r>
              <a:rPr lang="en-US" b="1" smtClean="0">
                <a:effectLst/>
              </a:rPr>
              <a:t>Vasospasm or direct injury to vessel walls</a:t>
            </a: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4"/>
          <p:cNvSpPr>
            <a:spLocks noGrp="1"/>
          </p:cNvSpPr>
          <p:nvPr>
            <p:ph type="title"/>
          </p:nvPr>
        </p:nvSpPr>
        <p:spPr bwMode="auto">
          <a:xfrm>
            <a:off x="214313" y="0"/>
            <a:ext cx="10072687" cy="1143000"/>
          </a:xfrm>
          <a:noFill/>
          <a:ln>
            <a:miter lim="800000"/>
            <a:headEnd/>
            <a:tailEnd/>
          </a:ln>
        </p:spPr>
        <p:txBody>
          <a:bodyPr vert="horz" wrap="square" lIns="91440" tIns="45720" rIns="91440" bIns="45720" numCol="1" anchor="t" anchorCtr="0" compatLnSpc="1">
            <a:prstTxWarp prst="textNoShape">
              <a:avLst/>
            </a:prstTxWarp>
          </a:bodyPr>
          <a:lstStyle/>
          <a:p>
            <a:r>
              <a:rPr lang="en-AU" sz="3600" smtClean="0">
                <a:solidFill>
                  <a:srgbClr val="FF9933"/>
                </a:solidFill>
              </a:rPr>
              <a:t>Adverse Events Associated with Testosterone Administration </a:t>
            </a:r>
            <a:r>
              <a:rPr lang="en-AU" sz="1800" i="1" smtClean="0">
                <a:solidFill>
                  <a:srgbClr val="FF9933"/>
                </a:solidFill>
              </a:rPr>
              <a:t>Basaria 2010. NEJM.363:109-122</a:t>
            </a:r>
            <a:r>
              <a:rPr lang="en-AU" sz="2400" i="1" smtClean="0">
                <a:solidFill>
                  <a:srgbClr val="F5F86A"/>
                </a:solidFill>
              </a:rPr>
              <a:t/>
            </a:r>
            <a:br>
              <a:rPr lang="en-AU" sz="2400" i="1" smtClean="0">
                <a:solidFill>
                  <a:srgbClr val="F5F86A"/>
                </a:solidFill>
              </a:rPr>
            </a:br>
            <a:r>
              <a:rPr lang="en-AU" sz="3600" smtClean="0">
                <a:solidFill>
                  <a:srgbClr val="FF9933"/>
                </a:solidFill>
              </a:rPr>
              <a:t>         </a:t>
            </a:r>
            <a:r>
              <a:rPr lang="en-AU" sz="2400" smtClean="0">
                <a:solidFill>
                  <a:srgbClr val="FF9933"/>
                </a:solidFill>
              </a:rPr>
              <a:t>					</a:t>
            </a:r>
            <a:endParaRPr lang="en-AU" sz="3600" smtClean="0">
              <a:solidFill>
                <a:srgbClr val="FF9933"/>
              </a:solidFill>
            </a:endParaRPr>
          </a:p>
        </p:txBody>
      </p:sp>
      <p:sp>
        <p:nvSpPr>
          <p:cNvPr id="12291" name="Content Placeholder 6"/>
          <p:cNvSpPr>
            <a:spLocks noGrp="1"/>
          </p:cNvSpPr>
          <p:nvPr>
            <p:ph idx="1"/>
          </p:nvPr>
        </p:nvSpPr>
        <p:spPr bwMode="auto">
          <a:xfrm>
            <a:off x="-214313" y="1143000"/>
            <a:ext cx="6072188" cy="3929063"/>
          </a:xfrm>
          <a:noFill/>
          <a:ln>
            <a:miter lim="800000"/>
            <a:headEnd/>
            <a:tailEnd/>
          </a:ln>
        </p:spPr>
        <p:txBody>
          <a:bodyPr vert="horz" wrap="square" lIns="91440" tIns="45720" rIns="91440" bIns="45720" numCol="1" anchor="t" anchorCtr="0" compatLnSpc="1">
            <a:prstTxWarp prst="textNoShape">
              <a:avLst/>
            </a:prstTxWarp>
          </a:bodyPr>
          <a:lstStyle/>
          <a:p>
            <a:pPr lvl="1">
              <a:buClr>
                <a:srgbClr val="F5F86A"/>
              </a:buClr>
              <a:buSzTx/>
              <a:buFont typeface="Monotype Sorts"/>
              <a:buNone/>
            </a:pPr>
            <a:r>
              <a:rPr lang="en-US" b="1" smtClean="0">
                <a:solidFill>
                  <a:srgbClr val="F5F86A"/>
                </a:solidFill>
                <a:effectLst/>
              </a:rPr>
              <a:t>Study cohort</a:t>
            </a:r>
          </a:p>
          <a:p>
            <a:pPr lvl="1">
              <a:buClr>
                <a:srgbClr val="F5F86A"/>
              </a:buClr>
              <a:buSzTx/>
              <a:buFont typeface="Wingdings" pitchFamily="2" charset="2"/>
              <a:buChar char="§"/>
            </a:pPr>
            <a:r>
              <a:rPr lang="en-US" sz="2200" b="1" smtClean="0">
                <a:effectLst/>
              </a:rPr>
              <a:t>209 (target=252) community-dwelling men aged </a:t>
            </a:r>
            <a:r>
              <a:rPr lang="en-US" sz="2200" b="1" smtClean="0">
                <a:effectLst/>
                <a:cs typeface="Arial" pitchFamily="34" charset="0"/>
              </a:rPr>
              <a:t>≥65 years (mean 74 years).</a:t>
            </a:r>
          </a:p>
          <a:p>
            <a:pPr lvl="1">
              <a:buClr>
                <a:srgbClr val="F5F86A"/>
              </a:buClr>
              <a:buSzTx/>
              <a:buFont typeface="Wingdings" pitchFamily="2" charset="2"/>
              <a:buChar char="§"/>
            </a:pPr>
            <a:r>
              <a:rPr lang="en-US" sz="2200" b="1" smtClean="0">
                <a:effectLst/>
                <a:cs typeface="Arial" pitchFamily="34" charset="0"/>
              </a:rPr>
              <a:t>Limited mobility + Te 3.5-12.1 nmol/L (mean 8.4 nmol/L)</a:t>
            </a:r>
            <a:r>
              <a:rPr lang="en-US" sz="2200" b="1" smtClean="0">
                <a:effectLst/>
              </a:rPr>
              <a:t>.</a:t>
            </a:r>
          </a:p>
          <a:p>
            <a:pPr lvl="1">
              <a:buClr>
                <a:srgbClr val="F5F86A"/>
              </a:buClr>
              <a:buSzTx/>
              <a:buFont typeface="Wingdings" pitchFamily="2" charset="2"/>
              <a:buChar char="§"/>
            </a:pPr>
            <a:r>
              <a:rPr lang="en-US" sz="2200" b="1" smtClean="0">
                <a:effectLst/>
              </a:rPr>
              <a:t>53% pre-existing CVD</a:t>
            </a:r>
          </a:p>
          <a:p>
            <a:pPr lvl="1">
              <a:buClr>
                <a:srgbClr val="F5F86A"/>
              </a:buClr>
              <a:buSzTx/>
              <a:buFont typeface="Monotype Sorts"/>
              <a:buNone/>
            </a:pPr>
            <a:r>
              <a:rPr lang="en-US" b="1" smtClean="0">
                <a:solidFill>
                  <a:srgbClr val="F5F86A"/>
                </a:solidFill>
                <a:effectLst/>
              </a:rPr>
              <a:t>Intervention</a:t>
            </a:r>
          </a:p>
          <a:p>
            <a:pPr lvl="1">
              <a:buClr>
                <a:srgbClr val="F5F86A"/>
              </a:buClr>
              <a:buSzTx/>
              <a:buFont typeface="Wingdings" pitchFamily="2" charset="2"/>
              <a:buChar char="§"/>
            </a:pPr>
            <a:r>
              <a:rPr lang="en-US" sz="2200" b="1" smtClean="0">
                <a:effectLst/>
              </a:rPr>
              <a:t>Te gel (10gm Testim 1%) for 6/12</a:t>
            </a:r>
          </a:p>
          <a:p>
            <a:pPr lvl="2">
              <a:buClr>
                <a:srgbClr val="F5F86A"/>
              </a:buClr>
              <a:buSzTx/>
              <a:buFont typeface="Wingdings" pitchFamily="2" charset="2"/>
              <a:buChar char="§"/>
            </a:pPr>
            <a:r>
              <a:rPr lang="en-US" sz="2200" b="1" smtClean="0">
                <a:effectLst/>
              </a:rPr>
              <a:t>129 men completed 6/12 of Rx.</a:t>
            </a:r>
          </a:p>
          <a:p>
            <a:pPr lvl="1">
              <a:buClr>
                <a:srgbClr val="F5F86A"/>
              </a:buClr>
              <a:buSzTx/>
              <a:buFont typeface="Wingdings" pitchFamily="2" charset="2"/>
              <a:buChar char="§"/>
            </a:pPr>
            <a:r>
              <a:rPr lang="en-US" sz="2200" b="1" smtClean="0">
                <a:effectLst/>
              </a:rPr>
              <a:t>Dose titrated after 2 weeks                    if Te &lt;17.4 or &gt;34.7 nmol/L.</a:t>
            </a:r>
          </a:p>
          <a:p>
            <a:pPr>
              <a:buClr>
                <a:srgbClr val="F5F86A"/>
              </a:buClr>
              <a:buSzTx/>
              <a:buFont typeface="Monotype Sorts"/>
              <a:buNone/>
            </a:pPr>
            <a:r>
              <a:rPr lang="en-US" sz="2600" b="1" smtClean="0">
                <a:effectLst/>
              </a:rPr>
              <a:t>	 </a:t>
            </a:r>
            <a:r>
              <a:rPr lang="en-US" sz="2600" b="1" smtClean="0">
                <a:solidFill>
                  <a:srgbClr val="F5F86A"/>
                </a:solidFill>
                <a:effectLst/>
              </a:rPr>
              <a:t>Aim: Mobility </a:t>
            </a:r>
            <a:r>
              <a:rPr lang="en-US" sz="2200" b="1" smtClean="0">
                <a:solidFill>
                  <a:srgbClr val="F5F86A"/>
                </a:solidFill>
                <a:effectLst/>
              </a:rPr>
              <a:t>(leg-press strength)</a:t>
            </a:r>
            <a:endParaRPr lang="en-US" sz="2200" smtClean="0">
              <a:solidFill>
                <a:srgbClr val="F5F86A"/>
              </a:solidFill>
              <a:effectLst/>
            </a:endParaRPr>
          </a:p>
          <a:p>
            <a:pPr lvl="1">
              <a:buClr>
                <a:srgbClr val="F5F86A"/>
              </a:buClr>
              <a:buSzTx/>
              <a:buFont typeface="Monotype Sorts"/>
              <a:buNone/>
            </a:pPr>
            <a:r>
              <a:rPr lang="en-US" sz="1800" b="1" i="1" smtClean="0">
                <a:effectLst/>
              </a:rPr>
              <a:t>Testosterone and Aging: Clinical Research  Directions. Institute of Medicine 2003</a:t>
            </a:r>
          </a:p>
        </p:txBody>
      </p:sp>
      <p:pic>
        <p:nvPicPr>
          <p:cNvPr id="12292" name="Picture 2"/>
          <p:cNvPicPr>
            <a:picLocks noChangeAspect="1" noChangeArrowheads="1"/>
          </p:cNvPicPr>
          <p:nvPr/>
        </p:nvPicPr>
        <p:blipFill>
          <a:blip r:embed="rId3"/>
          <a:srcRect/>
          <a:stretch>
            <a:fillRect/>
          </a:stretch>
        </p:blipFill>
        <p:spPr bwMode="auto">
          <a:xfrm>
            <a:off x="6000750" y="1285875"/>
            <a:ext cx="3214688" cy="3228975"/>
          </a:xfrm>
          <a:prstGeom prst="rect">
            <a:avLst/>
          </a:prstGeom>
          <a:noFill/>
          <a:ln w="9525" algn="ctr">
            <a:noFill/>
            <a:miter lim="800000"/>
            <a:headEnd/>
            <a:tailEnd/>
          </a:ln>
        </p:spPr>
      </p:pic>
      <p:sp>
        <p:nvSpPr>
          <p:cNvPr id="12293" name="TextBox 5"/>
          <p:cNvSpPr txBox="1">
            <a:spLocks noChangeArrowheads="1"/>
          </p:cNvSpPr>
          <p:nvPr/>
        </p:nvSpPr>
        <p:spPr bwMode="auto">
          <a:xfrm>
            <a:off x="6929438" y="1643063"/>
            <a:ext cx="2214562" cy="830262"/>
          </a:xfrm>
          <a:prstGeom prst="rect">
            <a:avLst/>
          </a:prstGeom>
          <a:noFill/>
          <a:ln w="25400">
            <a:solidFill>
              <a:schemeClr val="tx1"/>
            </a:solidFill>
            <a:miter lim="800000"/>
            <a:headEnd/>
            <a:tailEnd/>
          </a:ln>
        </p:spPr>
        <p:txBody>
          <a:bodyPr>
            <a:spAutoFit/>
          </a:bodyPr>
          <a:lstStyle/>
          <a:p>
            <a:pPr algn="ctr" rtl="0" eaLnBrk="0" fontAlgn="base" hangingPunct="0">
              <a:spcBef>
                <a:spcPct val="20000"/>
              </a:spcBef>
              <a:spcAft>
                <a:spcPct val="0"/>
              </a:spcAft>
              <a:buClr>
                <a:srgbClr val="2AC0FF"/>
              </a:buClr>
              <a:buSzPct val="75000"/>
              <a:buFont typeface="Monotype Sorts"/>
              <a:buNone/>
            </a:pPr>
            <a:r>
              <a:rPr lang="en-AU" sz="1600" b="1" i="1" kern="1200">
                <a:solidFill>
                  <a:srgbClr val="FF9933"/>
                </a:solidFill>
                <a:latin typeface="Arial" pitchFamily="34" charset="0"/>
                <a:ea typeface="+mn-ea"/>
                <a:cs typeface="+mn-cs"/>
              </a:rPr>
              <a:t>CV events were not a pre-specified  outcome</a:t>
            </a:r>
          </a:p>
        </p:txBody>
      </p:sp>
      <p:sp>
        <p:nvSpPr>
          <p:cNvPr id="12294" name="Rectangle 5"/>
          <p:cNvSpPr>
            <a:spLocks noChangeArrowheads="1"/>
          </p:cNvSpPr>
          <p:nvPr/>
        </p:nvSpPr>
        <p:spPr bwMode="auto">
          <a:xfrm>
            <a:off x="5214938" y="4643438"/>
            <a:ext cx="4857750" cy="1852815"/>
          </a:xfrm>
          <a:prstGeom prst="rect">
            <a:avLst/>
          </a:prstGeom>
          <a:noFill/>
          <a:ln w="25400">
            <a:solidFill>
              <a:schemeClr val="tx1"/>
            </a:solidFill>
            <a:miter lim="800000"/>
            <a:headEnd/>
            <a:tailEnd/>
          </a:ln>
        </p:spPr>
        <p:txBody>
          <a:bodyPr>
            <a:spAutoFit/>
          </a:bodyPr>
          <a:lstStyle/>
          <a:p>
            <a:pPr algn="ctr" eaLnBrk="0" hangingPunct="0">
              <a:spcBef>
                <a:spcPct val="20000"/>
              </a:spcBef>
              <a:buClr>
                <a:srgbClr val="2AC0FF"/>
              </a:buClr>
              <a:buSzPct val="75000"/>
              <a:buFont typeface="Monotype Sorts"/>
              <a:buNone/>
            </a:pPr>
            <a:r>
              <a:rPr lang="en-US" sz="2200" b="1" kern="1200" dirty="0">
                <a:solidFill>
                  <a:srgbClr val="F5F86A"/>
                </a:solidFill>
                <a:latin typeface="Arial" pitchFamily="34" charset="0"/>
                <a:ea typeface="+mn-ea"/>
                <a:cs typeface="+mn-cs"/>
              </a:rPr>
              <a:t>23 vs. 5 CV-related adverse events</a:t>
            </a:r>
          </a:p>
          <a:p>
            <a:pPr algn="ctr" rtl="0" eaLnBrk="0" fontAlgn="base" hangingPunct="0">
              <a:spcBef>
                <a:spcPct val="20000"/>
              </a:spcBef>
              <a:spcAft>
                <a:spcPct val="0"/>
              </a:spcAft>
              <a:buClr>
                <a:srgbClr val="2AC0FF"/>
              </a:buClr>
              <a:buSzPct val="75000"/>
              <a:buFont typeface="Monotype Sorts"/>
              <a:buNone/>
            </a:pPr>
            <a:r>
              <a:rPr lang="en-AU" sz="2200" b="1" kern="1200" dirty="0">
                <a:solidFill>
                  <a:srgbClr val="FFFFFF"/>
                </a:solidFill>
                <a:latin typeface="Arial" pitchFamily="34" charset="0"/>
                <a:ea typeface="+mn-ea"/>
                <a:cs typeface="+mn-cs"/>
              </a:rPr>
              <a:t>MI=2, stroke=1, angina=1, CCF=2, carotid art </a:t>
            </a:r>
            <a:r>
              <a:rPr lang="en-AU" sz="2200" b="1" kern="1200" dirty="0" err="1">
                <a:solidFill>
                  <a:srgbClr val="FFFFFF"/>
                </a:solidFill>
                <a:latin typeface="Arial" pitchFamily="34" charset="0"/>
                <a:ea typeface="+mn-ea"/>
                <a:cs typeface="+mn-cs"/>
              </a:rPr>
              <a:t>occ</a:t>
            </a:r>
            <a:r>
              <a:rPr lang="en-AU" sz="2200" b="1" kern="1200" dirty="0">
                <a:solidFill>
                  <a:srgbClr val="FFFFFF"/>
                </a:solidFill>
                <a:latin typeface="Arial" pitchFamily="34" charset="0"/>
                <a:ea typeface="+mn-ea"/>
                <a:cs typeface="+mn-cs"/>
              </a:rPr>
              <a:t>=1, arrhythmia=6, syncope=3,    ETT ECG changes=2, peripheral oedema=4, HPT=3.</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4"/>
          <p:cNvSpPr>
            <a:spLocks noGrp="1"/>
          </p:cNvSpPr>
          <p:nvPr>
            <p:ph type="title"/>
          </p:nvPr>
        </p:nvSpPr>
        <p:spPr bwMode="auto">
          <a:xfrm>
            <a:off x="214313" y="0"/>
            <a:ext cx="10072687" cy="1143000"/>
          </a:xfrm>
          <a:noFill/>
          <a:ln>
            <a:miter lim="800000"/>
            <a:headEnd/>
            <a:tailEnd/>
          </a:ln>
        </p:spPr>
        <p:txBody>
          <a:bodyPr vert="horz" wrap="square" lIns="91440" tIns="45720" rIns="91440" bIns="45720" numCol="1" anchor="t" anchorCtr="0" compatLnSpc="1">
            <a:prstTxWarp prst="textNoShape">
              <a:avLst/>
            </a:prstTxWarp>
          </a:bodyPr>
          <a:lstStyle/>
          <a:p>
            <a:r>
              <a:rPr lang="en-AU" sz="3600" dirty="0" smtClean="0">
                <a:solidFill>
                  <a:srgbClr val="FF9933"/>
                </a:solidFill>
              </a:rPr>
              <a:t>Adverse Events Associated with Testosterone Administration </a:t>
            </a:r>
            <a:r>
              <a:rPr lang="en-AU" sz="1800" i="1" dirty="0" err="1" smtClean="0">
                <a:solidFill>
                  <a:srgbClr val="FF9933"/>
                </a:solidFill>
              </a:rPr>
              <a:t>Basaria</a:t>
            </a:r>
            <a:r>
              <a:rPr lang="en-AU" sz="1800" i="1" dirty="0" smtClean="0">
                <a:solidFill>
                  <a:srgbClr val="FF9933"/>
                </a:solidFill>
              </a:rPr>
              <a:t> 2010. NEJM.363:109-122</a:t>
            </a:r>
            <a:r>
              <a:rPr lang="en-AU" sz="2400" i="1" dirty="0" smtClean="0">
                <a:solidFill>
                  <a:srgbClr val="F5F86A"/>
                </a:solidFill>
              </a:rPr>
              <a:t/>
            </a:r>
            <a:br>
              <a:rPr lang="en-AU" sz="2400" i="1" dirty="0" smtClean="0">
                <a:solidFill>
                  <a:srgbClr val="F5F86A"/>
                </a:solidFill>
              </a:rPr>
            </a:br>
            <a:r>
              <a:rPr lang="en-AU" sz="3600" dirty="0" smtClean="0">
                <a:solidFill>
                  <a:srgbClr val="FF9933"/>
                </a:solidFill>
              </a:rPr>
              <a:t>         </a:t>
            </a:r>
            <a:r>
              <a:rPr lang="en-AU" sz="2400" dirty="0" smtClean="0">
                <a:solidFill>
                  <a:srgbClr val="FF9933"/>
                </a:solidFill>
              </a:rPr>
              <a:t>					</a:t>
            </a:r>
            <a:endParaRPr lang="en-AU" sz="3600" dirty="0" smtClean="0">
              <a:solidFill>
                <a:srgbClr val="FF9933"/>
              </a:solidFill>
            </a:endParaRPr>
          </a:p>
        </p:txBody>
      </p:sp>
      <p:pic>
        <p:nvPicPr>
          <p:cNvPr id="13315" name="Picture 2"/>
          <p:cNvPicPr>
            <a:picLocks noChangeAspect="1" noChangeArrowheads="1"/>
          </p:cNvPicPr>
          <p:nvPr/>
        </p:nvPicPr>
        <p:blipFill>
          <a:blip r:embed="rId3"/>
          <a:srcRect r="37082" b="51221"/>
          <a:stretch>
            <a:fillRect/>
          </a:stretch>
        </p:blipFill>
        <p:spPr bwMode="auto">
          <a:xfrm>
            <a:off x="428625" y="2643188"/>
            <a:ext cx="3700463" cy="2382837"/>
          </a:xfrm>
          <a:prstGeom prst="rect">
            <a:avLst/>
          </a:prstGeom>
          <a:noFill/>
          <a:ln w="9525" algn="ctr">
            <a:noFill/>
            <a:miter lim="800000"/>
            <a:headEnd/>
            <a:tailEnd/>
          </a:ln>
        </p:spPr>
      </p:pic>
      <p:pic>
        <p:nvPicPr>
          <p:cNvPr id="13316" name="Picture 2"/>
          <p:cNvPicPr>
            <a:picLocks noChangeAspect="1" noChangeArrowheads="1"/>
          </p:cNvPicPr>
          <p:nvPr/>
        </p:nvPicPr>
        <p:blipFill>
          <a:blip r:embed="rId3"/>
          <a:srcRect t="71342" r="37082"/>
          <a:stretch>
            <a:fillRect/>
          </a:stretch>
        </p:blipFill>
        <p:spPr bwMode="auto">
          <a:xfrm>
            <a:off x="428625" y="5000625"/>
            <a:ext cx="3700463" cy="1400175"/>
          </a:xfrm>
          <a:prstGeom prst="rect">
            <a:avLst/>
          </a:prstGeom>
          <a:noFill/>
          <a:ln w="9525" algn="ctr">
            <a:noFill/>
            <a:miter lim="800000"/>
            <a:headEnd/>
            <a:tailEnd/>
          </a:ln>
        </p:spPr>
      </p:pic>
      <p:sp>
        <p:nvSpPr>
          <p:cNvPr id="13317" name="TextBox 9"/>
          <p:cNvSpPr txBox="1">
            <a:spLocks noChangeArrowheads="1"/>
          </p:cNvSpPr>
          <p:nvPr/>
        </p:nvSpPr>
        <p:spPr bwMode="auto">
          <a:xfrm>
            <a:off x="4857750" y="2571750"/>
            <a:ext cx="4676775" cy="1039813"/>
          </a:xfrm>
          <a:prstGeom prst="rect">
            <a:avLst/>
          </a:prstGeom>
          <a:noFill/>
          <a:ln w="9525">
            <a:noFill/>
            <a:miter lim="800000"/>
            <a:headEnd/>
            <a:tailEnd/>
          </a:ln>
        </p:spPr>
        <p:txBody>
          <a:bodyPr wrap="none">
            <a:spAutoFit/>
          </a:bodyPr>
          <a:lstStyle/>
          <a:p>
            <a:pPr algn="l" rtl="0" eaLnBrk="0" fontAlgn="base" hangingPunct="0">
              <a:spcBef>
                <a:spcPct val="20000"/>
              </a:spcBef>
              <a:spcAft>
                <a:spcPct val="0"/>
              </a:spcAft>
              <a:buClr>
                <a:srgbClr val="2AC0FF"/>
              </a:buClr>
              <a:buSzPct val="75000"/>
              <a:buFont typeface="Monotype Sorts"/>
              <a:buNone/>
            </a:pPr>
            <a:r>
              <a:rPr lang="en-AU" sz="2800" kern="1200">
                <a:solidFill>
                  <a:srgbClr val="FFFFFF"/>
                </a:solidFill>
                <a:latin typeface="Arial" pitchFamily="34" charset="0"/>
                <a:ea typeface="+mn-ea"/>
                <a:cs typeface="+mn-cs"/>
              </a:rPr>
              <a:t>Te Men: Te 8.4</a:t>
            </a:r>
            <a:r>
              <a:rPr lang="en-AU" sz="2800" kern="1200">
                <a:solidFill>
                  <a:srgbClr val="FFFFFF"/>
                </a:solidFill>
                <a:latin typeface="Arial" pitchFamily="34" charset="0"/>
                <a:ea typeface="+mn-ea"/>
                <a:cs typeface="Arial" pitchFamily="34" charset="0"/>
              </a:rPr>
              <a:t>→19.9nmol/L</a:t>
            </a:r>
          </a:p>
          <a:p>
            <a:pPr algn="l" rtl="0" eaLnBrk="0" fontAlgn="base" hangingPunct="0">
              <a:spcBef>
                <a:spcPct val="20000"/>
              </a:spcBef>
              <a:spcAft>
                <a:spcPct val="0"/>
              </a:spcAft>
              <a:buClr>
                <a:srgbClr val="2AC0FF"/>
              </a:buClr>
              <a:buSzPct val="75000"/>
              <a:buFont typeface="Monotype Sorts"/>
              <a:buNone/>
            </a:pPr>
            <a:endParaRPr lang="en-AU" sz="2800" kern="1200">
              <a:solidFill>
                <a:srgbClr val="FFFFFF"/>
              </a:solidFill>
              <a:latin typeface="Arial" pitchFamily="34" charset="0"/>
              <a:ea typeface="+mn-ea"/>
              <a:cs typeface="+mn-cs"/>
            </a:endParaRPr>
          </a:p>
        </p:txBody>
      </p:sp>
      <p:pic>
        <p:nvPicPr>
          <p:cNvPr id="13318" name="Picture 3"/>
          <p:cNvPicPr>
            <a:picLocks noChangeAspect="1" noChangeArrowheads="1"/>
          </p:cNvPicPr>
          <p:nvPr/>
        </p:nvPicPr>
        <p:blipFill>
          <a:blip r:embed="rId4"/>
          <a:srcRect/>
          <a:stretch>
            <a:fillRect/>
          </a:stretch>
        </p:blipFill>
        <p:spPr bwMode="auto">
          <a:xfrm>
            <a:off x="4572000" y="3214688"/>
            <a:ext cx="5343525" cy="2705100"/>
          </a:xfrm>
          <a:prstGeom prst="rect">
            <a:avLst/>
          </a:prstGeom>
          <a:noFill/>
          <a:ln w="9525" algn="ctr">
            <a:noFill/>
            <a:miter lim="800000"/>
            <a:headEnd/>
            <a:tailEnd/>
          </a:ln>
        </p:spPr>
      </p:pic>
      <p:sp>
        <p:nvSpPr>
          <p:cNvPr id="13319" name="Rectangle 13"/>
          <p:cNvSpPr>
            <a:spLocks noChangeArrowheads="1"/>
          </p:cNvSpPr>
          <p:nvPr/>
        </p:nvSpPr>
        <p:spPr bwMode="auto">
          <a:xfrm>
            <a:off x="4571996" y="6286520"/>
            <a:ext cx="5357813" cy="338137"/>
          </a:xfrm>
          <a:prstGeom prst="rect">
            <a:avLst/>
          </a:prstGeom>
          <a:noFill/>
          <a:ln w="9525">
            <a:noFill/>
            <a:miter lim="800000"/>
            <a:headEnd/>
            <a:tailEnd/>
          </a:ln>
        </p:spPr>
        <p:txBody>
          <a:bodyPr>
            <a:spAutoFit/>
          </a:bodyPr>
          <a:lstStyle/>
          <a:p>
            <a:pPr algn="l" rtl="0" eaLnBrk="0" fontAlgn="base" hangingPunct="0">
              <a:spcBef>
                <a:spcPct val="20000"/>
              </a:spcBef>
              <a:spcAft>
                <a:spcPct val="0"/>
              </a:spcAft>
              <a:buClr>
                <a:srgbClr val="2AC0FF"/>
              </a:buClr>
              <a:buSzPct val="75000"/>
              <a:buFont typeface="Monotype Sorts"/>
              <a:buNone/>
            </a:pPr>
            <a:r>
              <a:rPr lang="it-IT" sz="1600" b="1" i="1" kern="1200" dirty="0">
                <a:solidFill>
                  <a:srgbClr val="F5F86A"/>
                </a:solidFill>
                <a:latin typeface="Arial" pitchFamily="34" charset="0"/>
                <a:ea typeface="+mn-ea"/>
                <a:cs typeface="+mn-cs"/>
              </a:rPr>
              <a:t>Basaria 2013.J Gerontol A Biol Sci Med Sci. 68:153-60</a:t>
            </a:r>
          </a:p>
        </p:txBody>
      </p:sp>
      <p:sp>
        <p:nvSpPr>
          <p:cNvPr id="15" name="TextBox 14"/>
          <p:cNvSpPr txBox="1"/>
          <p:nvPr/>
        </p:nvSpPr>
        <p:spPr>
          <a:xfrm>
            <a:off x="6357938" y="3286125"/>
            <a:ext cx="2624137" cy="338138"/>
          </a:xfrm>
          <a:prstGeom prst="rect">
            <a:avLst/>
          </a:prstGeom>
          <a:noFill/>
        </p:spPr>
        <p:txBody>
          <a:bodyPr wrap="none">
            <a:spAutoFit/>
          </a:bodyPr>
          <a:lstStyle/>
          <a:p>
            <a:pPr algn="l" rtl="0" eaLnBrk="0" fontAlgn="base" hangingPunct="0">
              <a:spcBef>
                <a:spcPct val="20000"/>
              </a:spcBef>
              <a:spcAft>
                <a:spcPct val="0"/>
              </a:spcAft>
              <a:buClr>
                <a:srgbClr val="2AC0FF"/>
              </a:buClr>
              <a:buSzPct val="75000"/>
              <a:buFont typeface="Monotype Sorts"/>
              <a:buNone/>
              <a:defRPr/>
            </a:pPr>
            <a:r>
              <a:rPr lang="en-AU" sz="1600" b="1" i="1" u="sng" kern="1200" dirty="0">
                <a:solidFill>
                  <a:srgbClr val="000000">
                    <a:lumMod val="65000"/>
                    <a:lumOff val="35000"/>
                  </a:srgbClr>
                </a:solidFill>
                <a:latin typeface="Arial" pitchFamily="34" charset="0"/>
                <a:ea typeface="+mn-ea"/>
                <a:cs typeface="+mn-cs"/>
              </a:rPr>
              <a:t>Change in hormone level</a:t>
            </a:r>
          </a:p>
        </p:txBody>
      </p:sp>
      <p:pic>
        <p:nvPicPr>
          <p:cNvPr id="13321" name="Picture 4"/>
          <p:cNvPicPr>
            <a:picLocks noChangeAspect="1" noChangeArrowheads="1"/>
          </p:cNvPicPr>
          <p:nvPr/>
        </p:nvPicPr>
        <p:blipFill>
          <a:blip r:embed="rId5"/>
          <a:srcRect/>
          <a:stretch>
            <a:fillRect/>
          </a:stretch>
        </p:blipFill>
        <p:spPr bwMode="auto">
          <a:xfrm>
            <a:off x="285750" y="1285875"/>
            <a:ext cx="9791700" cy="1011238"/>
          </a:xfrm>
          <a:prstGeom prst="rect">
            <a:avLst/>
          </a:prstGeom>
          <a:noFill/>
          <a:ln w="9525" algn="ctr">
            <a:noFill/>
            <a:miter lim="800000"/>
            <a:headEnd/>
            <a:tailEnd/>
          </a:ln>
        </p:spPr>
      </p:pic>
      <p:pic>
        <p:nvPicPr>
          <p:cNvPr id="13322" name="Picture 7"/>
          <p:cNvPicPr>
            <a:picLocks noChangeAspect="1" noChangeArrowheads="1"/>
          </p:cNvPicPr>
          <p:nvPr/>
        </p:nvPicPr>
        <p:blipFill>
          <a:blip r:embed="rId6"/>
          <a:srcRect l="3189" r="3061" b="-2274"/>
          <a:stretch>
            <a:fillRect/>
          </a:stretch>
        </p:blipFill>
        <p:spPr bwMode="auto">
          <a:xfrm>
            <a:off x="284163" y="2084388"/>
            <a:ext cx="9786937" cy="198437"/>
          </a:xfrm>
          <a:prstGeom prst="rect">
            <a:avLst/>
          </a:prstGeom>
          <a:noFill/>
          <a:ln w="9525" algn="ctr">
            <a:noFill/>
            <a:miter lim="800000"/>
            <a:headEnd/>
            <a:tailEnd/>
          </a:ln>
        </p:spPr>
      </p:pic>
      <p:sp>
        <p:nvSpPr>
          <p:cNvPr id="21" name="Oval 20"/>
          <p:cNvSpPr/>
          <p:nvPr/>
        </p:nvSpPr>
        <p:spPr bwMode="auto">
          <a:xfrm>
            <a:off x="4572000" y="3214688"/>
            <a:ext cx="1857375" cy="428625"/>
          </a:xfrm>
          <a:prstGeom prst="ellipse">
            <a:avLst/>
          </a:prstGeom>
          <a:noFill/>
          <a:ln w="9525" cap="flat" cmpd="sng" algn="ctr">
            <a:solidFill>
              <a:srgbClr val="FF9933"/>
            </a:solidFill>
            <a:prstDash val="solid"/>
            <a:round/>
            <a:headEnd type="none" w="med" len="med"/>
            <a:tailEnd type="none" w="med" len="med"/>
          </a:ln>
          <a:effectLst/>
        </p:spPr>
        <p:txBody>
          <a:bodyPr/>
          <a:lstStyle/>
          <a:p>
            <a:pPr marL="342900" indent="-342900" algn="l" rtl="0" eaLnBrk="0" fontAlgn="base" hangingPunct="0">
              <a:spcBef>
                <a:spcPct val="20000"/>
              </a:spcBef>
              <a:spcAft>
                <a:spcPct val="0"/>
              </a:spcAft>
              <a:buClr>
                <a:srgbClr val="2AC0FF"/>
              </a:buClr>
              <a:buSzPct val="75000"/>
              <a:buFont typeface="Monotype Sorts"/>
              <a:buChar char="l"/>
              <a:defRPr/>
            </a:pPr>
            <a:endParaRPr lang="en-AU" sz="2800" kern="1200" dirty="0">
              <a:solidFill>
                <a:srgbClr val="FF9933"/>
              </a:solidFill>
              <a:effectLst>
                <a:outerShdw blurRad="38100" dist="38100" dir="2700000" algn="tl">
                  <a:srgbClr val="000000">
                    <a:alpha val="43137"/>
                  </a:srgbClr>
                </a:outerShdw>
              </a:effectLst>
              <a:latin typeface="Arial" pitchFamily="34" charset="0"/>
              <a:ea typeface="+mn-ea"/>
              <a:cs typeface="+mn-cs"/>
            </a:endParaRPr>
          </a:p>
        </p:txBody>
      </p:sp>
      <p:sp>
        <p:nvSpPr>
          <p:cNvPr id="13" name="TextBox 12"/>
          <p:cNvSpPr txBox="1"/>
          <p:nvPr/>
        </p:nvSpPr>
        <p:spPr>
          <a:xfrm>
            <a:off x="7929563" y="4143375"/>
            <a:ext cx="1547812" cy="307975"/>
          </a:xfrm>
          <a:prstGeom prst="rect">
            <a:avLst/>
          </a:prstGeom>
          <a:noFill/>
        </p:spPr>
        <p:txBody>
          <a:bodyPr wrap="none">
            <a:spAutoFit/>
          </a:bodyPr>
          <a:lstStyle/>
          <a:p>
            <a:pPr algn="l" rtl="0" eaLnBrk="0" fontAlgn="base" hangingPunct="0">
              <a:spcBef>
                <a:spcPct val="20000"/>
              </a:spcBef>
              <a:spcAft>
                <a:spcPct val="0"/>
              </a:spcAft>
              <a:buClr>
                <a:srgbClr val="2AC0FF"/>
              </a:buClr>
              <a:buSzPct val="75000"/>
              <a:buFont typeface="Monotype Sorts"/>
              <a:buNone/>
              <a:defRPr/>
            </a:pPr>
            <a:r>
              <a:rPr lang="en-AU" sz="1400" b="1" kern="1200" dirty="0">
                <a:solidFill>
                  <a:srgbClr val="FF9933"/>
                </a:solidFill>
                <a:latin typeface="Arial" pitchFamily="34" charset="0"/>
                <a:ea typeface="+mn-ea"/>
                <a:cs typeface="+mn-cs"/>
              </a:rPr>
              <a:t>7.6</a:t>
            </a:r>
            <a:r>
              <a:rPr lang="en-AU" sz="1400" b="1" kern="1200" dirty="0">
                <a:solidFill>
                  <a:srgbClr val="FF9933"/>
                </a:solidFill>
                <a:latin typeface="Arial" pitchFamily="34" charset="0"/>
                <a:ea typeface="+mn-ea"/>
                <a:cs typeface="Arial" pitchFamily="34" charset="0"/>
              </a:rPr>
              <a:t>→24.2nmol/L</a:t>
            </a:r>
            <a:endParaRPr lang="en-AU" sz="1400" b="1" kern="1200" dirty="0">
              <a:solidFill>
                <a:srgbClr val="FF9933"/>
              </a:solidFill>
              <a:effectLst>
                <a:outerShdw blurRad="38100" dist="38100" dir="2700000" algn="tl">
                  <a:srgbClr val="000000">
                    <a:alpha val="43137"/>
                  </a:srgbClr>
                </a:outerShdw>
              </a:effectLst>
              <a:latin typeface="Arial" pitchFamily="34" charset="0"/>
              <a:ea typeface="+mn-ea"/>
              <a:cs typeface="+mn-cs"/>
            </a:endParaRPr>
          </a:p>
        </p:txBody>
      </p:sp>
      <p:sp>
        <p:nvSpPr>
          <p:cNvPr id="14" name="TextBox 13"/>
          <p:cNvSpPr txBox="1"/>
          <p:nvPr/>
        </p:nvSpPr>
        <p:spPr>
          <a:xfrm>
            <a:off x="6143632" y="2285992"/>
            <a:ext cx="2742930" cy="307777"/>
          </a:xfrm>
          <a:prstGeom prst="rect">
            <a:avLst/>
          </a:prstGeom>
          <a:noFill/>
        </p:spPr>
        <p:txBody>
          <a:bodyPr wrap="none" rtlCol="0">
            <a:spAutoFit/>
          </a:bodyPr>
          <a:lstStyle/>
          <a:p>
            <a:r>
              <a:rPr lang="en-AU" sz="1400" b="1" dirty="0" smtClean="0">
                <a:solidFill>
                  <a:srgbClr val="FF9933"/>
                </a:solidFill>
              </a:rPr>
              <a:t>7.6 </a:t>
            </a:r>
            <a:r>
              <a:rPr lang="en-AU" sz="1400" b="1" dirty="0" err="1" smtClean="0">
                <a:solidFill>
                  <a:srgbClr val="FF9933"/>
                </a:solidFill>
              </a:rPr>
              <a:t>nmol</a:t>
            </a:r>
            <a:r>
              <a:rPr lang="en-AU" sz="1400" b="1" dirty="0" smtClean="0">
                <a:solidFill>
                  <a:srgbClr val="FF9933"/>
                </a:solidFill>
              </a:rPr>
              <a:t>/L               8.9 </a:t>
            </a:r>
            <a:r>
              <a:rPr lang="en-AU" sz="1400" b="1" dirty="0" err="1" smtClean="0">
                <a:solidFill>
                  <a:srgbClr val="FF9933"/>
                </a:solidFill>
              </a:rPr>
              <a:t>nmol</a:t>
            </a:r>
            <a:r>
              <a:rPr lang="en-AU" sz="1400" b="1" dirty="0" smtClean="0">
                <a:solidFill>
                  <a:srgbClr val="FF9933"/>
                </a:solidFill>
              </a:rPr>
              <a:t>/L </a:t>
            </a:r>
            <a:endParaRPr lang="en-AU" sz="1400" b="1" dirty="0">
              <a:solidFill>
                <a:srgbClr val="FF9933"/>
              </a:solidFill>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bwMode="auto">
          <a:xfrm>
            <a:off x="357188" y="214313"/>
            <a:ext cx="9258300" cy="725487"/>
          </a:xfrm>
          <a:noFill/>
          <a:ln>
            <a:miter lim="800000"/>
            <a:headEnd/>
            <a:tailEnd/>
          </a:ln>
        </p:spPr>
        <p:txBody>
          <a:bodyPr vert="horz" wrap="square" lIns="91440" tIns="45720" rIns="91440" bIns="45720" numCol="1" anchor="t" anchorCtr="0" compatLnSpc="1">
            <a:prstTxWarp prst="textNoShape">
              <a:avLst/>
            </a:prstTxWarp>
          </a:bodyPr>
          <a:lstStyle/>
          <a:p>
            <a:r>
              <a:rPr lang="en-US" sz="4000" smtClean="0">
                <a:solidFill>
                  <a:srgbClr val="FF9933"/>
                </a:solidFill>
              </a:rPr>
              <a:t>Retrospective Cohort Studies</a:t>
            </a:r>
            <a:endParaRPr lang="en-AU" sz="4000" smtClean="0"/>
          </a:p>
        </p:txBody>
      </p:sp>
      <p:graphicFrame>
        <p:nvGraphicFramePr>
          <p:cNvPr id="6" name="Table 5"/>
          <p:cNvGraphicFramePr>
            <a:graphicFrameLocks noGrp="1"/>
          </p:cNvGraphicFramePr>
          <p:nvPr/>
        </p:nvGraphicFramePr>
        <p:xfrm>
          <a:off x="214278" y="1071546"/>
          <a:ext cx="9858478" cy="5351464"/>
        </p:xfrm>
        <a:graphic>
          <a:graphicData uri="http://schemas.openxmlformats.org/drawingml/2006/table">
            <a:tbl>
              <a:tblPr firstRow="1" bandRow="1">
                <a:tableStyleId>{5C22544A-7EE6-4342-B048-85BDC9FD1C3A}</a:tableStyleId>
              </a:tblPr>
              <a:tblGrid>
                <a:gridCol w="4786346"/>
                <a:gridCol w="5072132"/>
              </a:tblGrid>
              <a:tr h="562574">
                <a:tc>
                  <a:txBody>
                    <a:bodyPr/>
                    <a:lstStyle/>
                    <a:p>
                      <a:r>
                        <a:rPr lang="en-AU" sz="2800" dirty="0" err="1" smtClean="0">
                          <a:solidFill>
                            <a:srgbClr val="F5F86A"/>
                          </a:solidFill>
                        </a:rPr>
                        <a:t>Vigen</a:t>
                      </a:r>
                      <a:r>
                        <a:rPr lang="en-AU" sz="2800" dirty="0" smtClean="0">
                          <a:solidFill>
                            <a:srgbClr val="F5F86A"/>
                          </a:solidFill>
                        </a:rPr>
                        <a:t> 2013 </a:t>
                      </a:r>
                      <a:r>
                        <a:rPr lang="en-AU" sz="1600" i="1" dirty="0" smtClean="0">
                          <a:solidFill>
                            <a:srgbClr val="F5F86A"/>
                          </a:solidFill>
                        </a:rPr>
                        <a:t>JAMA.310(17):1829</a:t>
                      </a:r>
                      <a:endParaRPr lang="en-AU" sz="1600" i="1" dirty="0">
                        <a:solidFill>
                          <a:srgbClr val="F5F86A"/>
                        </a:solidFill>
                      </a:endParaRPr>
                    </a:p>
                  </a:txBody>
                  <a:tcPr>
                    <a:noFill/>
                  </a:tcPr>
                </a:tc>
                <a:tc>
                  <a:txBody>
                    <a:bodyPr/>
                    <a:lstStyle/>
                    <a:p>
                      <a:r>
                        <a:rPr lang="en-AU" sz="2800" dirty="0" err="1" smtClean="0">
                          <a:solidFill>
                            <a:srgbClr val="F5F86A"/>
                          </a:solidFill>
                        </a:rPr>
                        <a:t>Finkle</a:t>
                      </a:r>
                      <a:r>
                        <a:rPr lang="en-AU" sz="2800" dirty="0" smtClean="0">
                          <a:solidFill>
                            <a:srgbClr val="F5F86A"/>
                          </a:solidFill>
                        </a:rPr>
                        <a:t> 2014 </a:t>
                      </a:r>
                      <a:r>
                        <a:rPr lang="en-AU" sz="1600" i="1" dirty="0" smtClean="0">
                          <a:solidFill>
                            <a:srgbClr val="F5F86A"/>
                          </a:solidFill>
                        </a:rPr>
                        <a:t>PLOS.9(1):e85805</a:t>
                      </a:r>
                      <a:endParaRPr lang="en-AU" sz="1600" i="1" dirty="0">
                        <a:solidFill>
                          <a:srgbClr val="F5F86A"/>
                        </a:solidFill>
                      </a:endParaRPr>
                    </a:p>
                  </a:txBody>
                  <a:tcPr>
                    <a:noFill/>
                  </a:tcPr>
                </a:tc>
              </a:tr>
              <a:tr h="4675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tx1"/>
                          </a:solidFill>
                        </a:rPr>
                        <a:t>n=8,709 (1,223 started Te)</a:t>
                      </a:r>
                      <a:endParaRPr lang="en-AU" sz="2000" b="1" dirty="0">
                        <a:solidFill>
                          <a:schemeClr val="tx1"/>
                        </a:solidFill>
                      </a:endParaRPr>
                    </a:p>
                  </a:txBody>
                  <a:tcPr>
                    <a:noFill/>
                  </a:tcPr>
                </a:tc>
                <a:tc>
                  <a:txBody>
                    <a:bodyPr/>
                    <a:lstStyle/>
                    <a:p>
                      <a:r>
                        <a:rPr lang="en-AU" sz="2000" b="1" dirty="0" smtClean="0">
                          <a:solidFill>
                            <a:schemeClr val="tx1"/>
                          </a:solidFill>
                        </a:rPr>
                        <a:t>n=55,593 (7,054 </a:t>
                      </a:r>
                      <a:r>
                        <a:rPr lang="en-AU" sz="2000" b="1" dirty="0" smtClean="0">
                          <a:solidFill>
                            <a:schemeClr val="tx1"/>
                          </a:solidFill>
                          <a:latin typeface="Arial"/>
                          <a:cs typeface="Arial"/>
                        </a:rPr>
                        <a:t>≥65 yrs)</a:t>
                      </a:r>
                      <a:endParaRPr lang="en-AU" sz="2000" b="1" dirty="0">
                        <a:solidFill>
                          <a:schemeClr val="tx1"/>
                        </a:solidFill>
                      </a:endParaRPr>
                    </a:p>
                  </a:txBody>
                  <a:tcPr>
                    <a:noFill/>
                  </a:tcPr>
                </a:tc>
              </a:tr>
              <a:tr h="44467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tx1"/>
                          </a:solidFill>
                        </a:rPr>
                        <a:t>VA Database: </a:t>
                      </a:r>
                      <a:r>
                        <a:rPr lang="en-AU" sz="2000" b="1" dirty="0" err="1" smtClean="0">
                          <a:solidFill>
                            <a:schemeClr val="tx1"/>
                          </a:solidFill>
                        </a:rPr>
                        <a:t>Angio</a:t>
                      </a:r>
                      <a:r>
                        <a:rPr lang="en-AU" sz="2000" b="1" dirty="0" smtClean="0">
                          <a:solidFill>
                            <a:schemeClr val="tx1"/>
                          </a:solidFill>
                        </a:rPr>
                        <a:t> </a:t>
                      </a:r>
                      <a:r>
                        <a:rPr lang="en-AU" sz="2000" b="1" dirty="0" smtClean="0">
                          <a:solidFill>
                            <a:schemeClr val="tx1"/>
                          </a:solidFill>
                        </a:rPr>
                        <a:t>and Te&lt;10nmol/L</a:t>
                      </a:r>
                      <a:endParaRPr lang="en-AU" sz="2000" b="1" dirty="0">
                        <a:solidFill>
                          <a:schemeClr val="tx1"/>
                        </a:solidFill>
                      </a:endParaRPr>
                    </a:p>
                  </a:txBody>
                  <a:tcPr>
                    <a:noFill/>
                  </a:tcPr>
                </a:tc>
                <a:tc>
                  <a:txBody>
                    <a:bodyPr/>
                    <a:lstStyle/>
                    <a:p>
                      <a:r>
                        <a:rPr lang="en-AU" sz="2000" b="1" dirty="0" smtClean="0">
                          <a:solidFill>
                            <a:schemeClr val="tx1"/>
                          </a:solidFill>
                        </a:rPr>
                        <a:t>Health insurance claims</a:t>
                      </a:r>
                      <a:endParaRPr lang="en-AU" sz="2000" b="1" dirty="0">
                        <a:solidFill>
                          <a:schemeClr val="tx1"/>
                        </a:solidFill>
                      </a:endParaRPr>
                    </a:p>
                  </a:txBody>
                  <a:tcPr>
                    <a:noFill/>
                  </a:tcPr>
                </a:tc>
              </a:tr>
              <a:tr h="562574">
                <a:tc>
                  <a:txBody>
                    <a:bodyPr/>
                    <a:lstStyle/>
                    <a:p>
                      <a:r>
                        <a:rPr lang="en-AU" sz="2000" b="1" dirty="0" smtClean="0">
                          <a:solidFill>
                            <a:schemeClr val="tx1"/>
                          </a:solidFill>
                        </a:rPr>
                        <a:t>All</a:t>
                      </a:r>
                      <a:r>
                        <a:rPr lang="en-AU" sz="2000" b="1" baseline="0" dirty="0" smtClean="0">
                          <a:solidFill>
                            <a:schemeClr val="tx1"/>
                          </a:solidFill>
                        </a:rPr>
                        <a:t> cause mortality, MI, stroke after 27 months </a:t>
                      </a:r>
                      <a:r>
                        <a:rPr lang="en-AU" sz="2000" b="1" baseline="0" dirty="0" smtClean="0">
                          <a:solidFill>
                            <a:schemeClr val="tx1"/>
                          </a:solidFill>
                        </a:rPr>
                        <a:t>(</a:t>
                      </a:r>
                      <a:r>
                        <a:rPr lang="en-AU" sz="2000" b="1" baseline="0" dirty="0" smtClean="0">
                          <a:solidFill>
                            <a:schemeClr val="tx1"/>
                          </a:solidFill>
                        </a:rPr>
                        <a:t>NB: </a:t>
                      </a:r>
                      <a:r>
                        <a:rPr lang="en-AU" sz="2000" b="1" dirty="0" smtClean="0">
                          <a:solidFill>
                            <a:schemeClr val="tx1"/>
                          </a:solidFill>
                        </a:rPr>
                        <a:t>&gt;80% prior CHD)</a:t>
                      </a:r>
                      <a:endParaRPr lang="en-AU" sz="2000" b="1" dirty="0">
                        <a:solidFill>
                          <a:schemeClr val="tx1"/>
                        </a:solidFill>
                      </a:endParaRPr>
                    </a:p>
                  </a:txBody>
                  <a:tcPr>
                    <a:noFill/>
                  </a:tcPr>
                </a:tc>
                <a:tc>
                  <a:txBody>
                    <a:bodyPr/>
                    <a:lstStyle/>
                    <a:p>
                      <a:r>
                        <a:rPr lang="en-AU" sz="2000" b="1" dirty="0" smtClean="0">
                          <a:solidFill>
                            <a:schemeClr val="tx1"/>
                          </a:solidFill>
                        </a:rPr>
                        <a:t>Non-fatal AMI 90 days after initial</a:t>
                      </a:r>
                      <a:r>
                        <a:rPr lang="en-AU" sz="2000" b="1" baseline="0" dirty="0" smtClean="0">
                          <a:solidFill>
                            <a:schemeClr val="tx1"/>
                          </a:solidFill>
                        </a:rPr>
                        <a:t> Te script (</a:t>
                      </a:r>
                      <a:r>
                        <a:rPr lang="en-AU" sz="2000" b="1" baseline="0" dirty="0" err="1" smtClean="0">
                          <a:solidFill>
                            <a:schemeClr val="tx1"/>
                          </a:solidFill>
                        </a:rPr>
                        <a:t>cf</a:t>
                      </a:r>
                      <a:r>
                        <a:rPr lang="en-AU" sz="2000" b="1" baseline="0" dirty="0" smtClean="0">
                          <a:solidFill>
                            <a:schemeClr val="tx1"/>
                          </a:solidFill>
                        </a:rPr>
                        <a:t> to 12 months prior)</a:t>
                      </a:r>
                      <a:endParaRPr lang="en-AU" sz="2000" b="1" dirty="0">
                        <a:solidFill>
                          <a:schemeClr val="tx1"/>
                        </a:solidFill>
                      </a:endParaRPr>
                    </a:p>
                  </a:txBody>
                  <a:tcPr>
                    <a:noFill/>
                  </a:tcPr>
                </a:tc>
              </a:tr>
              <a:tr h="370530">
                <a:tc>
                  <a:txBody>
                    <a:bodyPr/>
                    <a:lstStyle/>
                    <a:p>
                      <a:r>
                        <a:rPr lang="en-AU" sz="2000" b="1" dirty="0" smtClean="0">
                          <a:solidFill>
                            <a:schemeClr val="tx1"/>
                          </a:solidFill>
                        </a:rPr>
                        <a:t>Cases 67 deaths; 23</a:t>
                      </a:r>
                      <a:r>
                        <a:rPr lang="en-AU" sz="2000" b="1" baseline="0" dirty="0" smtClean="0">
                          <a:solidFill>
                            <a:schemeClr val="tx1"/>
                          </a:solidFill>
                        </a:rPr>
                        <a:t> MI; 33 CVA</a:t>
                      </a:r>
                      <a:r>
                        <a:rPr lang="en-AU" sz="2000" b="1" dirty="0" smtClean="0">
                          <a:solidFill>
                            <a:schemeClr val="tx1"/>
                          </a:solidFill>
                        </a:rPr>
                        <a:t> </a:t>
                      </a:r>
                      <a:endParaRPr lang="en-AU" sz="2000" b="1" dirty="0">
                        <a:solidFill>
                          <a:schemeClr val="tx1"/>
                        </a:solidFill>
                      </a:endParaRPr>
                    </a:p>
                  </a:txBody>
                  <a:tcPr>
                    <a:noFill/>
                  </a:tcPr>
                </a:tc>
                <a:tc>
                  <a:txBody>
                    <a:bodyPr/>
                    <a:lstStyle/>
                    <a:p>
                      <a:r>
                        <a:rPr lang="en-AU" sz="2000" b="1" dirty="0" smtClean="0">
                          <a:solidFill>
                            <a:schemeClr val="tx1"/>
                          </a:solidFill>
                        </a:rPr>
                        <a:t>Cases 65 </a:t>
                      </a:r>
                      <a:endParaRPr lang="en-AU" sz="2000" b="1" dirty="0">
                        <a:solidFill>
                          <a:schemeClr val="tx1"/>
                        </a:solidFill>
                      </a:endParaRPr>
                    </a:p>
                  </a:txBody>
                  <a:tcPr>
                    <a:noFill/>
                  </a:tcPr>
                </a:tc>
              </a:tr>
              <a:tr h="562574">
                <a:tc>
                  <a:txBody>
                    <a:bodyPr/>
                    <a:lstStyle/>
                    <a:p>
                      <a:r>
                        <a:rPr lang="en-AU" sz="2000" b="1" dirty="0" smtClean="0">
                          <a:solidFill>
                            <a:schemeClr val="tx1"/>
                          </a:solidFill>
                        </a:rPr>
                        <a:t>Abs risk diff 5.8%</a:t>
                      </a:r>
                      <a:r>
                        <a:rPr lang="en-AU" sz="2000" b="1" baseline="0" dirty="0" smtClean="0">
                          <a:solidFill>
                            <a:schemeClr val="tx1"/>
                          </a:solidFill>
                        </a:rPr>
                        <a:t> (25.7% Te)</a:t>
                      </a:r>
                    </a:p>
                    <a:p>
                      <a:r>
                        <a:rPr lang="en-AU" sz="2000" b="1" baseline="0" dirty="0" smtClean="0">
                          <a:solidFill>
                            <a:schemeClr val="tx1"/>
                          </a:solidFill>
                        </a:rPr>
                        <a:t>HR  1.29 (</a:t>
                      </a:r>
                      <a:r>
                        <a:rPr lang="en-AU" sz="2000" b="1" baseline="0" dirty="0" err="1" smtClean="0">
                          <a:solidFill>
                            <a:schemeClr val="tx1"/>
                          </a:solidFill>
                        </a:rPr>
                        <a:t>adj</a:t>
                      </a:r>
                      <a:r>
                        <a:rPr lang="en-AU" sz="2000" b="1" baseline="0" dirty="0" smtClean="0">
                          <a:solidFill>
                            <a:schemeClr val="tx1"/>
                          </a:solidFill>
                        </a:rPr>
                        <a:t> for CAD)</a:t>
                      </a:r>
                      <a:endParaRPr lang="en-AU" sz="2000" b="1" dirty="0">
                        <a:solidFill>
                          <a:schemeClr val="tx1"/>
                        </a:solidFill>
                      </a:endParaRP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tx1"/>
                          </a:solidFill>
                        </a:rPr>
                        <a:t>Post/Pre-prescription RR 1.36</a:t>
                      </a: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chemeClr val="tx1"/>
                          </a:solidFill>
                        </a:rPr>
                        <a:t>(RR 2.19 </a:t>
                      </a:r>
                      <a:r>
                        <a:rPr lang="en-AU" sz="2000" b="1" dirty="0" smtClean="0">
                          <a:solidFill>
                            <a:schemeClr val="tx1"/>
                          </a:solidFill>
                          <a:latin typeface="+mn-lt"/>
                          <a:cs typeface="Arial"/>
                        </a:rPr>
                        <a:t>≥65 yrs)</a:t>
                      </a:r>
                      <a:endParaRPr lang="en-AU" sz="2000" b="1" dirty="0">
                        <a:solidFill>
                          <a:schemeClr val="tx1"/>
                        </a:solidFill>
                      </a:endParaRPr>
                    </a:p>
                  </a:txBody>
                  <a:tcPr>
                    <a:noFill/>
                  </a:tcPr>
                </a:tc>
              </a:tr>
              <a:tr h="462924">
                <a:tc>
                  <a:txBody>
                    <a:bodyPr/>
                    <a:lstStyle/>
                    <a:p>
                      <a:r>
                        <a:rPr lang="en-AU" sz="2000" b="1" dirty="0" smtClean="0">
                          <a:solidFill>
                            <a:schemeClr val="tx1"/>
                          </a:solidFill>
                        </a:rPr>
                        <a:t>No effect CAD vs. No CAD</a:t>
                      </a:r>
                      <a:endParaRPr lang="en-AU" sz="2000" b="1" dirty="0">
                        <a:solidFill>
                          <a:schemeClr val="tx1"/>
                        </a:solidFill>
                      </a:endParaRPr>
                    </a:p>
                  </a:txBody>
                  <a:tcPr>
                    <a:noFill/>
                  </a:tcPr>
                </a:tc>
                <a:tc>
                  <a:txBody>
                    <a:bodyPr/>
                    <a:lstStyle/>
                    <a:p>
                      <a:r>
                        <a:rPr lang="en-AU" sz="2000" b="1" dirty="0" smtClean="0">
                          <a:solidFill>
                            <a:schemeClr val="tx1"/>
                          </a:solidFill>
                        </a:rPr>
                        <a:t>Compared to PDE5i – nil</a:t>
                      </a:r>
                      <a:r>
                        <a:rPr lang="en-AU" sz="2000" b="1" baseline="0" dirty="0" smtClean="0">
                          <a:solidFill>
                            <a:schemeClr val="tx1"/>
                          </a:solidFill>
                        </a:rPr>
                        <a:t> effect</a:t>
                      </a:r>
                      <a:endParaRPr lang="en-AU" sz="2000" b="1" dirty="0">
                        <a:solidFill>
                          <a:schemeClr val="tx1"/>
                        </a:solidFill>
                      </a:endParaRPr>
                    </a:p>
                  </a:txBody>
                  <a:tcPr>
                    <a:noFill/>
                  </a:tcPr>
                </a:tc>
              </a:tr>
              <a:tr h="9793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rgbClr val="FF9900"/>
                          </a:solidFill>
                        </a:rPr>
                        <a:t>Limitations: </a:t>
                      </a:r>
                      <a:r>
                        <a:rPr lang="en-AU" sz="2000" b="1" dirty="0" smtClean="0">
                          <a:solidFill>
                            <a:srgbClr val="FF9900"/>
                          </a:solidFill>
                        </a:rPr>
                        <a:t>no </a:t>
                      </a:r>
                      <a:r>
                        <a:rPr lang="en-AU" sz="2000" b="1" dirty="0" smtClean="0">
                          <a:solidFill>
                            <a:srgbClr val="FF9900"/>
                          </a:solidFill>
                        </a:rPr>
                        <a:t>time to event or pt years exposure data;</a:t>
                      </a:r>
                      <a:r>
                        <a:rPr lang="en-AU" sz="2000" b="1" baseline="0" dirty="0" smtClean="0">
                          <a:solidFill>
                            <a:srgbClr val="FF9900"/>
                          </a:solidFill>
                        </a:rPr>
                        <a:t> no </a:t>
                      </a:r>
                      <a:r>
                        <a:rPr lang="en-AU" sz="2000" b="1" baseline="0" dirty="0" err="1" smtClean="0">
                          <a:solidFill>
                            <a:srgbClr val="FF9900"/>
                          </a:solidFill>
                        </a:rPr>
                        <a:t>adj</a:t>
                      </a:r>
                      <a:r>
                        <a:rPr lang="en-AU" sz="2000" b="1" baseline="0" dirty="0" smtClean="0">
                          <a:solidFill>
                            <a:srgbClr val="FF9900"/>
                          </a:solidFill>
                        </a:rPr>
                        <a:t> for  baseline </a:t>
                      </a:r>
                      <a:r>
                        <a:rPr lang="en-AU" sz="2000" b="1" baseline="0" dirty="0" smtClean="0">
                          <a:solidFill>
                            <a:srgbClr val="FF9900"/>
                          </a:solidFill>
                        </a:rPr>
                        <a:t>Te</a:t>
                      </a: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baseline="0" dirty="0" smtClean="0">
                          <a:solidFill>
                            <a:srgbClr val="FF9900"/>
                          </a:solidFill>
                        </a:rPr>
                        <a:t>NB: </a:t>
                      </a:r>
                      <a:r>
                        <a:rPr lang="nl-NL" sz="2000" b="1" dirty="0" smtClean="0">
                          <a:solidFill>
                            <a:srgbClr val="FF9900"/>
                          </a:solidFill>
                        </a:rPr>
                        <a:t>Raw data 10.1% (Te) vs. 21.2% (non-Te); </a:t>
                      </a:r>
                      <a:r>
                        <a:rPr lang="en-AU" sz="2000" b="1" baseline="0" dirty="0" smtClean="0">
                          <a:solidFill>
                            <a:srgbClr val="FF9900"/>
                          </a:solidFill>
                        </a:rPr>
                        <a:t>post publication corrections</a:t>
                      </a:r>
                    </a:p>
                  </a:txBody>
                  <a:tcP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rgbClr val="FF9900"/>
                          </a:solidFill>
                        </a:rPr>
                        <a:t>Limitations: no Te levels; no data re Te usage or CV </a:t>
                      </a:r>
                      <a:r>
                        <a:rPr lang="en-AU" sz="2000" b="1" dirty="0" smtClean="0">
                          <a:solidFill>
                            <a:srgbClr val="FF9900"/>
                          </a:solidFill>
                        </a:rPr>
                        <a:t>RFs; </a:t>
                      </a:r>
                    </a:p>
                    <a:p>
                      <a:pPr marL="0" marR="0" indent="0" algn="l" defTabSz="914400" rtl="0" eaLnBrk="1" fontAlgn="auto" latinLnBrk="0" hangingPunct="1">
                        <a:lnSpc>
                          <a:spcPct val="100000"/>
                        </a:lnSpc>
                        <a:spcBef>
                          <a:spcPts val="0"/>
                        </a:spcBef>
                        <a:spcAft>
                          <a:spcPts val="0"/>
                        </a:spcAft>
                        <a:buClrTx/>
                        <a:buSzTx/>
                        <a:buFontTx/>
                        <a:buNone/>
                        <a:tabLst/>
                        <a:defRPr/>
                      </a:pPr>
                      <a:r>
                        <a:rPr lang="en-AU" sz="2000" b="1" dirty="0" smtClean="0">
                          <a:solidFill>
                            <a:srgbClr val="FF9900"/>
                          </a:solidFill>
                        </a:rPr>
                        <a:t>NB: RR 3.43 only significant </a:t>
                      </a:r>
                      <a:r>
                        <a:rPr lang="en-AU" sz="2000" b="1" dirty="0" smtClean="0">
                          <a:solidFill>
                            <a:srgbClr val="FF9900"/>
                          </a:solidFill>
                          <a:latin typeface="Arial"/>
                          <a:cs typeface="Arial"/>
                        </a:rPr>
                        <a:t>≥</a:t>
                      </a:r>
                      <a:r>
                        <a:rPr lang="en-AU" sz="2000" b="1" dirty="0" smtClean="0">
                          <a:solidFill>
                            <a:srgbClr val="FF9900"/>
                          </a:solidFill>
                        </a:rPr>
                        <a:t>75 yrs; actual cases 8-22/group in men &gt;65 yrs;  low event rates overall cf. to pop data </a:t>
                      </a:r>
                    </a:p>
                  </a:txBody>
                  <a:tcPr>
                    <a:noFill/>
                  </a:tcPr>
                </a:tc>
              </a:tr>
            </a:tbl>
          </a:graphicData>
        </a:graphic>
      </p:graphicFrame>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4"/>
          <p:cNvSpPr>
            <a:spLocks noGrp="1"/>
          </p:cNvSpPr>
          <p:nvPr>
            <p:ph type="title"/>
          </p:nvPr>
        </p:nvSpPr>
        <p:spPr bwMode="auto">
          <a:xfrm>
            <a:off x="214313" y="274638"/>
            <a:ext cx="9644062" cy="1143000"/>
          </a:xfrm>
          <a:noFill/>
          <a:ln>
            <a:miter lim="800000"/>
            <a:headEnd/>
            <a:tailEnd/>
          </a:ln>
        </p:spPr>
        <p:txBody>
          <a:bodyPr vert="horz" wrap="square" lIns="91440" tIns="45720" rIns="91440" bIns="45720" numCol="1" anchor="t" anchorCtr="0" compatLnSpc="1">
            <a:prstTxWarp prst="textNoShape">
              <a:avLst/>
            </a:prstTxWarp>
          </a:bodyPr>
          <a:lstStyle/>
          <a:p>
            <a:r>
              <a:rPr lang="en-AU" sz="3600" dirty="0" smtClean="0">
                <a:solidFill>
                  <a:srgbClr val="FF9933"/>
                </a:solidFill>
              </a:rPr>
              <a:t>Testosterone Treatment and Mortality in Men with Low Testosterone Levels   </a:t>
            </a:r>
            <a:r>
              <a:rPr lang="en-AU" sz="2400" dirty="0" smtClean="0">
                <a:solidFill>
                  <a:srgbClr val="FF9933"/>
                </a:solidFill>
              </a:rPr>
              <a:t>						          </a:t>
            </a:r>
            <a:r>
              <a:rPr lang="en-AU" sz="2400" dirty="0" smtClean="0">
                <a:solidFill>
                  <a:srgbClr val="FF9933"/>
                </a:solidFill>
              </a:rPr>
              <a:t>		</a:t>
            </a:r>
            <a:r>
              <a:rPr lang="en-AU" sz="1800" dirty="0" smtClean="0">
                <a:solidFill>
                  <a:srgbClr val="FF9933"/>
                </a:solidFill>
              </a:rPr>
              <a:t>S</a:t>
            </a:r>
            <a:r>
              <a:rPr lang="en-AU" sz="1800" i="1" dirty="0" smtClean="0">
                <a:solidFill>
                  <a:srgbClr val="FF9933"/>
                </a:solidFill>
              </a:rPr>
              <a:t>hores</a:t>
            </a:r>
            <a:r>
              <a:rPr lang="en-AU" sz="1800" i="1" dirty="0" smtClean="0">
                <a:solidFill>
                  <a:srgbClr val="FF9933"/>
                </a:solidFill>
              </a:rPr>
              <a:t>. JCEM 2012.</a:t>
            </a:r>
            <a:r>
              <a:rPr lang="it-IT" sz="1800" i="1" dirty="0" smtClean="0">
                <a:solidFill>
                  <a:srgbClr val="FF9933"/>
                </a:solidFill>
              </a:rPr>
              <a:t>97:2050–2058</a:t>
            </a:r>
            <a:r>
              <a:rPr lang="it-IT" sz="2400" i="1" dirty="0" smtClean="0">
                <a:solidFill>
                  <a:srgbClr val="FF9933"/>
                </a:solidFill>
              </a:rPr>
              <a:t>.</a:t>
            </a:r>
            <a:r>
              <a:rPr lang="en-AU" sz="3600" i="1" dirty="0" smtClean="0">
                <a:solidFill>
                  <a:srgbClr val="F5F86A"/>
                </a:solidFill>
              </a:rPr>
              <a:t/>
            </a:r>
            <a:br>
              <a:rPr lang="en-AU" sz="3600" i="1" dirty="0" smtClean="0">
                <a:solidFill>
                  <a:srgbClr val="F5F86A"/>
                </a:solidFill>
              </a:rPr>
            </a:br>
            <a:endParaRPr lang="en-AU" sz="3600" dirty="0" smtClean="0">
              <a:solidFill>
                <a:srgbClr val="FF9933"/>
              </a:solidFill>
            </a:endParaRPr>
          </a:p>
        </p:txBody>
      </p:sp>
      <p:sp>
        <p:nvSpPr>
          <p:cNvPr id="18435" name="Content Placeholder 6"/>
          <p:cNvSpPr>
            <a:spLocks noGrp="1"/>
          </p:cNvSpPr>
          <p:nvPr>
            <p:ph idx="1"/>
          </p:nvPr>
        </p:nvSpPr>
        <p:spPr bwMode="auto">
          <a:xfrm>
            <a:off x="0" y="1500174"/>
            <a:ext cx="10001250" cy="3929062"/>
          </a:xfrm>
          <a:ln>
            <a:miter lim="800000"/>
            <a:headEnd/>
            <a:tailEnd/>
          </a:ln>
        </p:spPr>
        <p:txBody>
          <a:bodyPr vert="horz" wrap="square" lIns="91440" tIns="45720" rIns="91440" bIns="45720" numCol="1" anchor="t" anchorCtr="0" compatLnSpc="1">
            <a:prstTxWarp prst="textNoShape">
              <a:avLst/>
            </a:prstTxWarp>
          </a:bodyPr>
          <a:lstStyle/>
          <a:p>
            <a:pPr lvl="1">
              <a:buClr>
                <a:srgbClr val="F5F86A"/>
              </a:buClr>
              <a:buSzTx/>
              <a:buFont typeface="Monotype Sorts"/>
              <a:buNone/>
              <a:defRPr/>
            </a:pPr>
            <a:r>
              <a:rPr lang="en-US" sz="2800" b="1" dirty="0" smtClean="0">
                <a:solidFill>
                  <a:srgbClr val="F5F86A"/>
                </a:solidFill>
                <a:effectLst/>
              </a:rPr>
              <a:t>VA clinical database</a:t>
            </a:r>
          </a:p>
          <a:p>
            <a:pPr lvl="1">
              <a:buClr>
                <a:srgbClr val="F5F86A"/>
              </a:buClr>
              <a:buSzTx/>
              <a:buFont typeface="Wingdings" pitchFamily="2" charset="2"/>
              <a:buChar char="§"/>
              <a:defRPr/>
            </a:pPr>
            <a:r>
              <a:rPr lang="en-AU" b="1" dirty="0" smtClean="0"/>
              <a:t>1031 veterans </a:t>
            </a:r>
            <a:r>
              <a:rPr lang="en-US" b="1" dirty="0" smtClean="0">
                <a:effectLst/>
              </a:rPr>
              <a:t>aged &gt;40 yrs with Te &lt;8.7nmol/L (n=1273)</a:t>
            </a:r>
          </a:p>
          <a:p>
            <a:pPr lvl="2">
              <a:buClr>
                <a:srgbClr val="F5F86A"/>
              </a:buClr>
              <a:buSzTx/>
              <a:buFont typeface="Wingdings" pitchFamily="2" charset="2"/>
              <a:buChar char="§"/>
              <a:defRPr/>
            </a:pPr>
            <a:r>
              <a:rPr lang="en-US" b="1" dirty="0" smtClean="0">
                <a:effectLst/>
              </a:rPr>
              <a:t>21% CHD; </a:t>
            </a:r>
            <a:r>
              <a:rPr lang="en-AU" b="1" dirty="0" smtClean="0"/>
              <a:t>mean BMI 33kg/m</a:t>
            </a:r>
            <a:r>
              <a:rPr lang="en-AU" b="1" baseline="30000" dirty="0" smtClean="0"/>
              <a:t>2</a:t>
            </a:r>
            <a:r>
              <a:rPr lang="en-AU" b="1" dirty="0" smtClean="0"/>
              <a:t> </a:t>
            </a:r>
            <a:endParaRPr lang="en-US" b="1" dirty="0" smtClean="0">
              <a:effectLst/>
            </a:endParaRPr>
          </a:p>
          <a:p>
            <a:pPr lvl="1">
              <a:buClr>
                <a:srgbClr val="F5F86A"/>
              </a:buClr>
              <a:buSzTx/>
              <a:buFont typeface="Wingdings" pitchFamily="2" charset="2"/>
              <a:buChar char="§"/>
              <a:defRPr/>
            </a:pPr>
            <a:r>
              <a:rPr lang="en-AU" b="1" dirty="0" smtClean="0"/>
              <a:t>Te treatment  in 398 (39%); follow-up 40.5 months</a:t>
            </a:r>
          </a:p>
          <a:p>
            <a:pPr lvl="1">
              <a:buClr>
                <a:srgbClr val="F5F86A"/>
              </a:buClr>
              <a:buSzTx/>
              <a:buFont typeface="Wingdings" pitchFamily="2" charset="2"/>
              <a:buChar char="§"/>
              <a:defRPr/>
            </a:pPr>
            <a:r>
              <a:rPr lang="en-AU" b="1" dirty="0" smtClean="0"/>
              <a:t>Mortality 10.3% </a:t>
            </a:r>
            <a:r>
              <a:rPr lang="en-AU" b="1" dirty="0" err="1" smtClean="0"/>
              <a:t>cf</a:t>
            </a:r>
            <a:r>
              <a:rPr lang="en-AU" b="1" dirty="0" smtClean="0"/>
              <a:t> . with 20.7% in untreated men (P&lt;0.0001)</a:t>
            </a:r>
          </a:p>
        </p:txBody>
      </p:sp>
      <p:pic>
        <p:nvPicPr>
          <p:cNvPr id="23556" name="Picture 5"/>
          <p:cNvPicPr>
            <a:picLocks noChangeAspect="1" noChangeArrowheads="1"/>
          </p:cNvPicPr>
          <p:nvPr/>
        </p:nvPicPr>
        <p:blipFill>
          <a:blip r:embed="rId3"/>
          <a:srcRect/>
          <a:stretch>
            <a:fillRect/>
          </a:stretch>
        </p:blipFill>
        <p:spPr bwMode="auto">
          <a:xfrm>
            <a:off x="5357814" y="3714752"/>
            <a:ext cx="3714908" cy="2982912"/>
          </a:xfrm>
          <a:prstGeom prst="rect">
            <a:avLst/>
          </a:prstGeom>
          <a:noFill/>
          <a:ln w="9525" algn="ctr">
            <a:noFill/>
            <a:miter lim="800000"/>
            <a:headEnd/>
            <a:tailEnd/>
          </a:ln>
        </p:spPr>
      </p:pic>
      <p:sp>
        <p:nvSpPr>
          <p:cNvPr id="6" name="TextBox 5"/>
          <p:cNvSpPr txBox="1"/>
          <p:nvPr/>
        </p:nvSpPr>
        <p:spPr>
          <a:xfrm>
            <a:off x="5357814" y="5357826"/>
            <a:ext cx="3714776" cy="769441"/>
          </a:xfrm>
          <a:prstGeom prst="rect">
            <a:avLst/>
          </a:prstGeom>
          <a:noFill/>
          <a:ln w="63500">
            <a:solidFill>
              <a:srgbClr val="FF9933"/>
            </a:solidFill>
          </a:ln>
        </p:spPr>
        <p:txBody>
          <a:bodyPr wrap="square">
            <a:spAutoFit/>
          </a:bodyPr>
          <a:lstStyle/>
          <a:p>
            <a:pPr algn="l" rtl="0" eaLnBrk="0" fontAlgn="base" hangingPunct="0">
              <a:spcBef>
                <a:spcPct val="20000"/>
              </a:spcBef>
              <a:spcAft>
                <a:spcPct val="0"/>
              </a:spcAft>
              <a:buClr>
                <a:srgbClr val="2AC0FF"/>
              </a:buClr>
              <a:buSzPct val="75000"/>
              <a:buFont typeface="Monotype Sorts"/>
              <a:buNone/>
              <a:defRPr/>
            </a:pPr>
            <a:endParaRPr lang="en-AU" sz="2000" kern="1200" dirty="0" smtClean="0">
              <a:solidFill>
                <a:srgbClr val="FFFFFF"/>
              </a:solidFill>
              <a:effectLst>
                <a:outerShdw blurRad="38100" dist="38100" dir="2700000" algn="tl">
                  <a:srgbClr val="000000">
                    <a:alpha val="43137"/>
                  </a:srgbClr>
                </a:outerShdw>
              </a:effectLst>
              <a:latin typeface="Arial" pitchFamily="34" charset="0"/>
              <a:ea typeface="+mn-ea"/>
              <a:cs typeface="+mn-cs"/>
            </a:endParaRPr>
          </a:p>
          <a:p>
            <a:pPr algn="l" rtl="0" eaLnBrk="0" fontAlgn="base" hangingPunct="0">
              <a:spcBef>
                <a:spcPct val="20000"/>
              </a:spcBef>
              <a:spcAft>
                <a:spcPct val="0"/>
              </a:spcAft>
              <a:buClr>
                <a:srgbClr val="2AC0FF"/>
              </a:buClr>
              <a:buSzPct val="75000"/>
              <a:buFont typeface="Monotype Sorts"/>
              <a:buNone/>
              <a:defRPr/>
            </a:pPr>
            <a:endParaRPr lang="en-AU" sz="2000" kern="1200" dirty="0">
              <a:solidFill>
                <a:srgbClr val="FFFFFF"/>
              </a:solidFill>
              <a:effectLst>
                <a:outerShdw blurRad="38100" dist="38100" dir="2700000" algn="tl">
                  <a:srgbClr val="000000">
                    <a:alpha val="43137"/>
                  </a:srgbClr>
                </a:outerShdw>
              </a:effectLst>
              <a:latin typeface="Arial" pitchFamily="34" charset="0"/>
              <a:ea typeface="+mn-ea"/>
              <a:cs typeface="+mn-cs"/>
            </a:endParaRPr>
          </a:p>
        </p:txBody>
      </p:sp>
      <p:pic>
        <p:nvPicPr>
          <p:cNvPr id="7" name="Picture 4"/>
          <p:cNvPicPr>
            <a:picLocks noChangeAspect="1" noChangeArrowheads="1"/>
          </p:cNvPicPr>
          <p:nvPr/>
        </p:nvPicPr>
        <p:blipFill>
          <a:blip r:embed="rId4"/>
          <a:srcRect/>
          <a:stretch>
            <a:fillRect/>
          </a:stretch>
        </p:blipFill>
        <p:spPr bwMode="auto">
          <a:xfrm>
            <a:off x="1285848" y="3714752"/>
            <a:ext cx="3500462" cy="3007215"/>
          </a:xfrm>
          <a:prstGeom prst="rect">
            <a:avLst/>
          </a:prstGeom>
          <a:noFill/>
          <a:ln w="9525" algn="ctr">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214278" y="274638"/>
            <a:ext cx="9558372" cy="11430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altLang="en-US" dirty="0" smtClean="0">
                <a:solidFill>
                  <a:srgbClr val="FF9933"/>
                </a:solidFill>
              </a:rPr>
              <a:t>Risks of </a:t>
            </a:r>
            <a:r>
              <a:rPr lang="en-US" altLang="en-US" dirty="0" smtClean="0">
                <a:solidFill>
                  <a:srgbClr val="FF9933"/>
                </a:solidFill>
              </a:rPr>
              <a:t>Testosterone Treatment</a:t>
            </a:r>
            <a:r>
              <a:rPr lang="en-US" altLang="en-US" dirty="0" smtClean="0">
                <a:solidFill>
                  <a:srgbClr val="FF9933"/>
                </a:solidFill>
              </a:rPr>
              <a:t>?</a:t>
            </a:r>
            <a:r>
              <a:rPr lang="en-AU" dirty="0" smtClean="0">
                <a:solidFill>
                  <a:srgbClr val="FF9933"/>
                </a:solidFill>
              </a:rPr>
              <a:t> </a:t>
            </a:r>
            <a:endParaRPr lang="en-US" dirty="0" smtClean="0">
              <a:solidFill>
                <a:srgbClr val="FF9933"/>
              </a:solidFill>
            </a:endParaRPr>
          </a:p>
        </p:txBody>
      </p:sp>
      <p:sp>
        <p:nvSpPr>
          <p:cNvPr id="20483" name="Rectangle 3"/>
          <p:cNvSpPr>
            <a:spLocks noGrp="1" noChangeArrowheads="1"/>
          </p:cNvSpPr>
          <p:nvPr>
            <p:ph type="body" idx="4294967295"/>
          </p:nvPr>
        </p:nvSpPr>
        <p:spPr bwMode="auto">
          <a:xfrm>
            <a:off x="282178" y="1357298"/>
            <a:ext cx="10004822" cy="4572000"/>
          </a:xfrm>
          <a:prstGeom prst="rect">
            <a:avLst/>
          </a:prstGeom>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110000"/>
              </a:lnSpc>
              <a:buClr>
                <a:srgbClr val="FF9933"/>
              </a:buClr>
              <a:buFont typeface="Monotype Sorts" pitchFamily="2" charset="2"/>
              <a:buNone/>
              <a:defRPr/>
            </a:pPr>
            <a:r>
              <a:rPr lang="en-AU" sz="2400" b="1" dirty="0" smtClean="0"/>
              <a:t>	</a:t>
            </a:r>
            <a:r>
              <a:rPr lang="en-AU" sz="2200" b="1" dirty="0" smtClean="0"/>
              <a:t>The U.S. Food and Drug Administration (FDA) is investigating the risk of stroke, heart attack, and death in men taking FDA-approved testosterone products. </a:t>
            </a:r>
          </a:p>
          <a:p>
            <a:pPr eaLnBrk="1" hangingPunct="1">
              <a:lnSpc>
                <a:spcPct val="110000"/>
              </a:lnSpc>
              <a:buClr>
                <a:srgbClr val="FF9933"/>
              </a:buClr>
              <a:buFont typeface="Monotype Sorts" pitchFamily="2" charset="2"/>
              <a:buNone/>
              <a:defRPr/>
            </a:pPr>
            <a:r>
              <a:rPr lang="en-AU" sz="2400" b="1" dirty="0" smtClean="0"/>
              <a:t>	</a:t>
            </a:r>
            <a:r>
              <a:rPr lang="en-AU" sz="2400" b="1" dirty="0" smtClean="0">
                <a:solidFill>
                  <a:srgbClr val="00B0F0"/>
                </a:solidFill>
              </a:rPr>
              <a:t>‘</a:t>
            </a:r>
            <a:r>
              <a:rPr lang="en-AU" sz="2000" b="1" i="1" dirty="0" smtClean="0">
                <a:solidFill>
                  <a:srgbClr val="00B0F0"/>
                </a:solidFill>
                <a:latin typeface="+mj-lt"/>
              </a:rPr>
              <a:t>We have been monitoring this risk and decided to reassess this safety issue based on the recent publication of two separate studies that each suggested an increased risk of cardiovascular events among groups of men prescribed testosterone therapy. We are providing this alert while we continue to evaluate the information from these studies and other available data, and will communicate our final conclusions and recommendations when the evaluation is complete</a:t>
            </a:r>
            <a:r>
              <a:rPr lang="en-AU" sz="2000" b="1" i="1" dirty="0" smtClean="0">
                <a:solidFill>
                  <a:srgbClr val="00B0F0"/>
                </a:solidFill>
                <a:latin typeface="+mj-lt"/>
              </a:rPr>
              <a:t>’.</a:t>
            </a:r>
          </a:p>
          <a:p>
            <a:pPr eaLnBrk="1" hangingPunct="1">
              <a:lnSpc>
                <a:spcPct val="110000"/>
              </a:lnSpc>
              <a:buClr>
                <a:srgbClr val="FF9933"/>
              </a:buClr>
              <a:buFont typeface="Monotype Sorts" pitchFamily="2" charset="2"/>
              <a:buNone/>
              <a:defRPr/>
            </a:pPr>
            <a:r>
              <a:rPr lang="en-AU" sz="2400" b="1" dirty="0" smtClean="0">
                <a:solidFill>
                  <a:srgbClr val="FFFF66"/>
                </a:solidFill>
                <a:effectLst/>
                <a:latin typeface="+mj-lt"/>
              </a:rPr>
              <a:t>Update [03-03-2015]</a:t>
            </a:r>
            <a:endParaRPr lang="en-AU" sz="2400" b="1" dirty="0" smtClean="0">
              <a:solidFill>
                <a:srgbClr val="FFFF66"/>
              </a:solidFill>
              <a:effectLst/>
              <a:latin typeface="+mj-lt"/>
            </a:endParaRPr>
          </a:p>
          <a:p>
            <a:pPr eaLnBrk="1" hangingPunct="1">
              <a:lnSpc>
                <a:spcPct val="110000"/>
              </a:lnSpc>
              <a:buClr>
                <a:srgbClr val="FF9933"/>
              </a:buClr>
              <a:buNone/>
              <a:defRPr/>
            </a:pPr>
            <a:r>
              <a:rPr lang="en-AU" sz="2000" b="1" i="1" dirty="0" smtClean="0">
                <a:solidFill>
                  <a:srgbClr val="00B0F0"/>
                </a:solidFill>
                <a:latin typeface="+mj-lt"/>
              </a:rPr>
              <a:t>	‘..based </a:t>
            </a:r>
            <a:r>
              <a:rPr lang="en-AU" sz="2000" b="1" i="1" dirty="0" smtClean="0">
                <a:solidFill>
                  <a:srgbClr val="00B0F0"/>
                </a:solidFill>
                <a:latin typeface="+mj-lt"/>
              </a:rPr>
              <a:t>on the available evidence from published studies and expert input from an Advisory Committee meeting, FDA has concluded that there is a </a:t>
            </a:r>
            <a:r>
              <a:rPr lang="en-AU" sz="2000" b="1" i="1" u="sng" dirty="0" smtClean="0">
                <a:solidFill>
                  <a:srgbClr val="00B0F0"/>
                </a:solidFill>
                <a:latin typeface="+mj-lt"/>
              </a:rPr>
              <a:t>possible increased cardiovascular risk </a:t>
            </a:r>
            <a:r>
              <a:rPr lang="en-AU" sz="2000" b="1" i="1" dirty="0" smtClean="0">
                <a:solidFill>
                  <a:srgbClr val="00B0F0"/>
                </a:solidFill>
                <a:latin typeface="+mj-lt"/>
              </a:rPr>
              <a:t>associated with testosterone </a:t>
            </a:r>
            <a:r>
              <a:rPr lang="en-AU" sz="2000" b="1" i="1" dirty="0" smtClean="0">
                <a:solidFill>
                  <a:srgbClr val="00B0F0"/>
                </a:solidFill>
                <a:latin typeface="+mj-lt"/>
              </a:rPr>
              <a:t>use’.</a:t>
            </a:r>
            <a:endParaRPr lang="en-AU" sz="2000" b="1" i="1" dirty="0" smtClean="0">
              <a:solidFill>
                <a:srgbClr val="00B0F0"/>
              </a:solidFill>
              <a:latin typeface="+mj-lt"/>
            </a:endParaRPr>
          </a:p>
          <a:p>
            <a:pPr eaLnBrk="1" hangingPunct="1">
              <a:lnSpc>
                <a:spcPct val="110000"/>
              </a:lnSpc>
              <a:buClr>
                <a:srgbClr val="FF9933"/>
              </a:buClr>
              <a:buFont typeface="Monotype Sorts" pitchFamily="2" charset="2"/>
              <a:buNone/>
              <a:defRPr/>
            </a:pPr>
            <a:endParaRPr lang="en-AU" sz="2400" b="1" dirty="0" smtClean="0">
              <a:effectLst/>
            </a:endParaRPr>
          </a:p>
        </p:txBody>
      </p:sp>
      <p:pic>
        <p:nvPicPr>
          <p:cNvPr id="21508" name="Picture 2" descr="http://www.appian.com/blog/wp-content/uploads/2010/10/fda_logo.jpg"/>
          <p:cNvPicPr>
            <a:picLocks noChangeAspect="1" noChangeArrowheads="1"/>
          </p:cNvPicPr>
          <p:nvPr/>
        </p:nvPicPr>
        <p:blipFill>
          <a:blip r:embed="rId2"/>
          <a:srcRect/>
          <a:stretch>
            <a:fillRect/>
          </a:stretch>
        </p:blipFill>
        <p:spPr bwMode="auto">
          <a:xfrm>
            <a:off x="6929450" y="285728"/>
            <a:ext cx="3086100" cy="1085850"/>
          </a:xfrm>
          <a:prstGeom prst="rect">
            <a:avLst/>
          </a:prstGeom>
          <a:noFill/>
          <a:ln w="9525">
            <a:noFill/>
            <a:miter lim="800000"/>
            <a:headEnd/>
            <a:tailEnd/>
          </a:ln>
        </p:spPr>
      </p:pic>
      <p:sp>
        <p:nvSpPr>
          <p:cNvPr id="5" name="Rectangle 4"/>
          <p:cNvSpPr/>
          <p:nvPr/>
        </p:nvSpPr>
        <p:spPr>
          <a:xfrm>
            <a:off x="285716" y="857232"/>
            <a:ext cx="5947172" cy="461962"/>
          </a:xfrm>
          <a:prstGeom prst="rect">
            <a:avLst/>
          </a:prstGeom>
        </p:spPr>
        <p:txBody>
          <a:bodyPr>
            <a:spAutoFit/>
          </a:bodyPr>
          <a:lstStyle/>
          <a:p>
            <a:pPr>
              <a:defRPr/>
            </a:pPr>
            <a:r>
              <a:rPr lang="en-AU" sz="2400" b="1" kern="0" dirty="0">
                <a:solidFill>
                  <a:srgbClr val="FFFF66"/>
                </a:solidFill>
                <a:latin typeface="Arial"/>
              </a:rPr>
              <a:t>Safety Announcement [01-31-2014]</a:t>
            </a:r>
            <a:endParaRPr lang="en-AU" dirty="0">
              <a:solidFill>
                <a:srgbClr val="FFFF66"/>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sz="3600" dirty="0" smtClean="0">
                <a:solidFill>
                  <a:srgbClr val="FF9933"/>
                </a:solidFill>
              </a:rPr>
              <a:t>Androgen Deprivation </a:t>
            </a:r>
            <a:br>
              <a:rPr lang="en-US" sz="3600" dirty="0" smtClean="0">
                <a:solidFill>
                  <a:srgbClr val="FF9933"/>
                </a:solidFill>
              </a:rPr>
            </a:br>
            <a:r>
              <a:rPr lang="en-US" sz="3600" dirty="0" smtClean="0">
                <a:solidFill>
                  <a:srgbClr val="FF9933"/>
                </a:solidFill>
              </a:rPr>
              <a:t>Therapy in Prostate Cancer</a:t>
            </a:r>
          </a:p>
        </p:txBody>
      </p:sp>
      <p:sp>
        <p:nvSpPr>
          <p:cNvPr id="21507" name="Rectangle 3"/>
          <p:cNvSpPr>
            <a:spLocks noGrp="1" noChangeArrowheads="1"/>
          </p:cNvSpPr>
          <p:nvPr>
            <p:ph type="body" idx="4294967295"/>
          </p:nvPr>
        </p:nvSpPr>
        <p:spPr bwMode="auto">
          <a:xfrm>
            <a:off x="482171" y="1500174"/>
            <a:ext cx="9233361" cy="6119812"/>
          </a:xfrm>
          <a:prstGeom prst="rect">
            <a:avLst/>
          </a:prstGeom>
          <a:ln>
            <a:miter lim="800000"/>
            <a:headEnd/>
            <a:tailEnd/>
          </a:ln>
        </p:spPr>
        <p:txBody>
          <a:bodyPr vert="horz" wrap="square" lIns="91440" tIns="45720" rIns="91440" bIns="45720" numCol="1" anchor="t" anchorCtr="0" compatLnSpc="1">
            <a:prstTxWarp prst="textNoShape">
              <a:avLst/>
            </a:prstTxWarp>
          </a:bodyPr>
          <a:lstStyle/>
          <a:p>
            <a:pPr eaLnBrk="1" hangingPunct="1">
              <a:buNone/>
              <a:defRPr/>
            </a:pPr>
            <a:r>
              <a:rPr lang="en-US" b="1" dirty="0" smtClean="0">
                <a:effectLst/>
              </a:rPr>
              <a:t>ADT: A Model of </a:t>
            </a:r>
            <a:r>
              <a:rPr lang="en-US" b="1" dirty="0" err="1" smtClean="0">
                <a:effectLst/>
              </a:rPr>
              <a:t>Hypoandrogenism</a:t>
            </a:r>
            <a:r>
              <a:rPr lang="en-US" b="1" dirty="0" smtClean="0">
                <a:effectLst/>
              </a:rPr>
              <a:t> - castrate </a:t>
            </a:r>
            <a:r>
              <a:rPr lang="en-US" b="1" dirty="0" smtClean="0">
                <a:effectLst/>
              </a:rPr>
              <a:t>levels of serum testosterone. </a:t>
            </a:r>
          </a:p>
          <a:p>
            <a:pPr eaLnBrk="1" hangingPunct="1">
              <a:buClr>
                <a:srgbClr val="FF9933"/>
              </a:buClr>
              <a:defRPr/>
            </a:pPr>
            <a:r>
              <a:rPr lang="en-US" b="1" dirty="0" smtClean="0">
                <a:effectLst/>
              </a:rPr>
              <a:t>↓ Bone density (↑ fracture risk). </a:t>
            </a:r>
          </a:p>
          <a:p>
            <a:pPr eaLnBrk="1" hangingPunct="1">
              <a:buClr>
                <a:srgbClr val="FF9933"/>
              </a:buClr>
              <a:defRPr/>
            </a:pPr>
            <a:r>
              <a:rPr lang="en-US" b="1" dirty="0" smtClean="0">
                <a:effectLst/>
              </a:rPr>
              <a:t>↓ Skeletal mass and ↑ Fat mass.</a:t>
            </a:r>
          </a:p>
          <a:p>
            <a:pPr eaLnBrk="1" hangingPunct="1">
              <a:buClr>
                <a:srgbClr val="FF9933"/>
              </a:buClr>
              <a:defRPr/>
            </a:pPr>
            <a:r>
              <a:rPr lang="en-US" b="1" dirty="0" smtClean="0">
                <a:effectLst/>
              </a:rPr>
              <a:t>Adverse cardio-metabolic profile</a:t>
            </a:r>
          </a:p>
          <a:p>
            <a:pPr lvl="1" eaLnBrk="1" hangingPunct="1">
              <a:buClr>
                <a:srgbClr val="FFFF66"/>
              </a:buClr>
              <a:defRPr/>
            </a:pPr>
            <a:r>
              <a:rPr lang="en-US" b="1" dirty="0" smtClean="0">
                <a:effectLst/>
              </a:rPr>
              <a:t>↓ insulin sensitivity (↑ metabolic syndrome). </a:t>
            </a:r>
          </a:p>
          <a:p>
            <a:pPr lvl="1" eaLnBrk="1" hangingPunct="1">
              <a:buClr>
                <a:srgbClr val="FFFF66"/>
              </a:buClr>
              <a:defRPr/>
            </a:pPr>
            <a:r>
              <a:rPr lang="en-US" b="1" dirty="0" smtClean="0">
                <a:effectLst/>
              </a:rPr>
              <a:t>Lipid changes - ↑ TC, ↑LDL, ↑ TG, ? HDL.</a:t>
            </a:r>
          </a:p>
          <a:p>
            <a:pPr lvl="1" eaLnBrk="1" hangingPunct="1">
              <a:buClr>
                <a:srgbClr val="FFFF66"/>
              </a:buClr>
              <a:defRPr/>
            </a:pPr>
            <a:r>
              <a:rPr lang="en-US" b="1" dirty="0" smtClean="0">
                <a:effectLst/>
              </a:rPr>
              <a:t>↑ arterial stiffness. </a:t>
            </a:r>
          </a:p>
          <a:p>
            <a:pPr eaLnBrk="1" hangingPunct="1">
              <a:buClr>
                <a:srgbClr val="FF9933"/>
              </a:buClr>
              <a:defRPr/>
            </a:pPr>
            <a:r>
              <a:rPr lang="en-AU" b="1" dirty="0" smtClean="0">
                <a:effectLst/>
              </a:rPr>
              <a:t>Increased CVS morbidity and mortality</a:t>
            </a:r>
          </a:p>
          <a:p>
            <a:pPr eaLnBrk="1" hangingPunct="1">
              <a:buClr>
                <a:srgbClr val="FF9933"/>
              </a:buClr>
              <a:buNone/>
              <a:defRPr/>
            </a:pPr>
            <a:r>
              <a:rPr lang="en-AU" b="1" i="1" dirty="0" smtClean="0">
                <a:solidFill>
                  <a:srgbClr val="FFFF66"/>
                </a:solidFill>
                <a:effectLst/>
              </a:rPr>
              <a:t>       NB</a:t>
            </a:r>
            <a:r>
              <a:rPr lang="en-AU" b="1" i="1" dirty="0" smtClean="0">
                <a:solidFill>
                  <a:srgbClr val="FFFF66"/>
                </a:solidFill>
                <a:effectLst/>
              </a:rPr>
              <a:t>: Changes evident as early as 12 weeks</a:t>
            </a:r>
            <a:r>
              <a:rPr lang="en-US" b="1" i="1" dirty="0" smtClean="0">
                <a:solidFill>
                  <a:srgbClr val="FFFF66"/>
                </a:solidFill>
                <a:effectLst/>
              </a:rPr>
              <a:t>.</a:t>
            </a:r>
            <a:r>
              <a:rPr lang="en-US" b="1" i="1" dirty="0" smtClean="0">
                <a:effectLst/>
              </a:rPr>
              <a:t>   </a:t>
            </a: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9" descr="GP summaryguides"/>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1571600" y="642918"/>
            <a:ext cx="2714644" cy="205201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429120" y="642918"/>
            <a:ext cx="2787774" cy="3505200"/>
          </a:xfrm>
          <a:prstGeom prst="rect">
            <a:avLst/>
          </a:prstGeom>
        </p:spPr>
      </p:pic>
      <p:sp>
        <p:nvSpPr>
          <p:cNvPr id="2" name="Title 1"/>
          <p:cNvSpPr>
            <a:spLocks noGrp="1"/>
          </p:cNvSpPr>
          <p:nvPr>
            <p:ph type="title"/>
          </p:nvPr>
        </p:nvSpPr>
        <p:spPr>
          <a:xfrm>
            <a:off x="514350" y="0"/>
            <a:ext cx="9258300" cy="1143000"/>
          </a:xfrm>
        </p:spPr>
        <p:txBody>
          <a:bodyPr>
            <a:normAutofit/>
          </a:bodyPr>
          <a:lstStyle/>
          <a:p>
            <a:pPr lvl="0" fontAlgn="base">
              <a:spcAft>
                <a:spcPct val="0"/>
              </a:spcAft>
            </a:pPr>
            <a:r>
              <a:rPr lang="en-US" altLang="en-US" sz="3600" b="1" dirty="0">
                <a:solidFill>
                  <a:srgbClr val="009999"/>
                </a:solidFill>
                <a:latin typeface="Arial"/>
                <a:cs typeface="Arial"/>
              </a:rPr>
              <a:t>Education for </a:t>
            </a:r>
            <a:r>
              <a:rPr lang="en-US" altLang="en-US" sz="3600" b="1" dirty="0" smtClean="0">
                <a:solidFill>
                  <a:srgbClr val="009999"/>
                </a:solidFill>
                <a:latin typeface="Arial"/>
                <a:cs typeface="Arial"/>
              </a:rPr>
              <a:t>our Community</a:t>
            </a:r>
            <a:endParaRPr lang="en-AU" b="1" dirty="0"/>
          </a:p>
        </p:txBody>
      </p:sp>
      <p:pic>
        <p:nvPicPr>
          <p:cNvPr id="4" name="Content Placeholder 3"/>
          <p:cNvPicPr>
            <a:picLocks noGrp="1" noChangeAspect="1"/>
          </p:cNvPicPr>
          <p:nvPr>
            <p:ph idx="1"/>
          </p:nvPr>
        </p:nvPicPr>
        <p:blipFill>
          <a:blip r:embed="rId5" cstate="print">
            <a:extLst>
              <a:ext uri="{28A0092B-C50C-407E-A947-70E740481C1C}">
                <a14:useLocalDpi xmlns="" xmlns:a14="http://schemas.microsoft.com/office/drawing/2010/main" val="0"/>
              </a:ext>
            </a:extLst>
          </a:blip>
          <a:stretch>
            <a:fillRect/>
          </a:stretch>
        </p:blipFill>
        <p:spPr>
          <a:xfrm>
            <a:off x="0" y="5779008"/>
            <a:ext cx="3322701" cy="1078992"/>
          </a:xfrm>
        </p:spPr>
      </p:pic>
      <p:sp>
        <p:nvSpPr>
          <p:cNvPr id="5" name="TextBox 4"/>
          <p:cNvSpPr txBox="1"/>
          <p:nvPr/>
        </p:nvSpPr>
        <p:spPr>
          <a:xfrm>
            <a:off x="4337149" y="6172200"/>
            <a:ext cx="5949851" cy="523220"/>
          </a:xfrm>
          <a:prstGeom prst="rect">
            <a:avLst/>
          </a:prstGeom>
          <a:noFill/>
        </p:spPr>
        <p:txBody>
          <a:bodyPr wrap="square" rtlCol="0">
            <a:spAutoFit/>
          </a:bodyPr>
          <a:lstStyle/>
          <a:p>
            <a:pPr algn="ctr" fontAlgn="base">
              <a:spcBef>
                <a:spcPct val="0"/>
              </a:spcBef>
              <a:spcAft>
                <a:spcPct val="0"/>
              </a:spcAft>
            </a:pPr>
            <a:r>
              <a:rPr lang="en-AU" sz="2800" b="1" dirty="0">
                <a:solidFill>
                  <a:srgbClr val="009999"/>
                </a:solidFill>
                <a:latin typeface="Arial"/>
                <a:ea typeface="+mj-ea"/>
                <a:cs typeface="Arial"/>
              </a:rPr>
              <a:t>www.andrologyaustralia.org</a:t>
            </a:r>
          </a:p>
        </p:txBody>
      </p:sp>
      <p:pic>
        <p:nvPicPr>
          <p:cNvPr id="6" name="Picture 5"/>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214278" y="2214554"/>
            <a:ext cx="1866264" cy="3500447"/>
          </a:xfrm>
          <a:prstGeom prst="rect">
            <a:avLst/>
          </a:prstGeom>
        </p:spPr>
      </p:pic>
      <p:pic>
        <p:nvPicPr>
          <p:cNvPr id="7" name="Picture 6"/>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7312075" y="941344"/>
            <a:ext cx="2828562" cy="3554456"/>
          </a:xfrm>
          <a:prstGeom prst="rect">
            <a:avLst/>
          </a:prstGeom>
        </p:spPr>
      </p:pic>
      <p:sp>
        <p:nvSpPr>
          <p:cNvPr id="9" name="Text Box 4"/>
          <p:cNvSpPr txBox="1">
            <a:spLocks noChangeArrowheads="1"/>
          </p:cNvSpPr>
          <p:nvPr/>
        </p:nvSpPr>
        <p:spPr bwMode="auto">
          <a:xfrm>
            <a:off x="7629526" y="5103020"/>
            <a:ext cx="2486025" cy="830997"/>
          </a:xfrm>
          <a:prstGeom prst="rect">
            <a:avLst/>
          </a:prstGeom>
          <a:solidFill>
            <a:srgbClr val="FF9933"/>
          </a:solidFill>
          <a:ln w="9525">
            <a:solidFill>
              <a:srgbClr val="CC9900"/>
            </a:solidFill>
            <a:miter lim="800000"/>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square">
            <a:spAutoFit/>
          </a:bodyPr>
          <a:lstStyle/>
          <a:p>
            <a:pPr algn="ctr" fontAlgn="base">
              <a:spcBef>
                <a:spcPct val="20000"/>
              </a:spcBef>
              <a:spcAft>
                <a:spcPct val="0"/>
              </a:spcAft>
            </a:pPr>
            <a:r>
              <a:rPr lang="en-US" altLang="en-US" sz="2400" b="1" dirty="0" smtClean="0">
                <a:solidFill>
                  <a:srgbClr val="333399"/>
                </a:solidFill>
                <a:latin typeface="Verdana" pitchFamily="34" charset="0"/>
                <a:cs typeface="Arial"/>
              </a:rPr>
              <a:t>Available at no charge</a:t>
            </a:r>
          </a:p>
        </p:txBody>
      </p:sp>
      <p:grpSp>
        <p:nvGrpSpPr>
          <p:cNvPr id="3" name="Group 6"/>
          <p:cNvGrpSpPr>
            <a:grpSpLocks/>
          </p:cNvGrpSpPr>
          <p:nvPr/>
        </p:nvGrpSpPr>
        <p:grpSpPr bwMode="auto">
          <a:xfrm>
            <a:off x="3214674" y="4286256"/>
            <a:ext cx="4034447" cy="1800220"/>
            <a:chOff x="340" y="2387"/>
            <a:chExt cx="2515" cy="1320"/>
          </a:xfrm>
        </p:grpSpPr>
        <p:pic>
          <p:nvPicPr>
            <p:cNvPr id="11" name="Picture 7" descr="androgen%20deficiency_web"/>
            <p:cNvPicPr>
              <a:picLocks noChangeAspect="1" noChangeArrowheads="1"/>
            </p:cNvPicPr>
            <p:nvPr/>
          </p:nvPicPr>
          <p:blipFill>
            <a:blip r:embed="rId8">
              <a:extLst>
                <a:ext uri="{28A0092B-C50C-407E-A947-70E740481C1C}">
                  <a14:useLocalDpi xmlns="" xmlns:a14="http://schemas.microsoft.com/office/drawing/2010/main" val="0"/>
                </a:ext>
              </a:extLst>
            </a:blip>
            <a:srcRect/>
            <a:stretch>
              <a:fillRect/>
            </a:stretch>
          </p:blipFill>
          <p:spPr bwMode="auto">
            <a:xfrm rot="19200000">
              <a:off x="340" y="2677"/>
              <a:ext cx="687" cy="976"/>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8" descr="prostate%20enlargement_web"/>
            <p:cNvPicPr>
              <a:picLocks noChangeAspect="1" noChangeArrowheads="1"/>
            </p:cNvPicPr>
            <p:nvPr/>
          </p:nvPicPr>
          <p:blipFill>
            <a:blip r:embed="rId9">
              <a:extLst>
                <a:ext uri="{28A0092B-C50C-407E-A947-70E740481C1C}">
                  <a14:useLocalDpi xmlns="" xmlns:a14="http://schemas.microsoft.com/office/drawing/2010/main" val="0"/>
                </a:ext>
              </a:extLst>
            </a:blip>
            <a:srcRect/>
            <a:stretch>
              <a:fillRect/>
            </a:stretch>
          </p:blipFill>
          <p:spPr bwMode="auto">
            <a:xfrm rot="20400000">
              <a:off x="793" y="2441"/>
              <a:ext cx="687" cy="976"/>
            </a:xfrm>
            <a:prstGeom prst="rect">
              <a:avLst/>
            </a:prstGeom>
            <a:noFill/>
            <a:extLst>
              <a:ext uri="{909E8E84-426E-40dd-AFC4-6F175D3DCCD1}">
                <a14:hiddenFill xmlns="" xmlns:a14="http://schemas.microsoft.com/office/drawing/2010/main">
                  <a:solidFill>
                    <a:srgbClr val="FFFFFF"/>
                  </a:solidFill>
                </a14:hiddenFill>
              </a:ext>
            </a:extLst>
          </p:spPr>
        </p:pic>
        <p:pic>
          <p:nvPicPr>
            <p:cNvPr id="13" name="Picture 9" descr="erectile%20dysfunction_web"/>
            <p:cNvPicPr>
              <a:picLocks noChangeAspect="1" noChangeArrowheads="1"/>
            </p:cNvPicPr>
            <p:nvPr/>
          </p:nvPicPr>
          <p:blipFill>
            <a:blip r:embed="rId10">
              <a:extLst>
                <a:ext uri="{28A0092B-C50C-407E-A947-70E740481C1C}">
                  <a14:useLocalDpi xmlns="" xmlns:a14="http://schemas.microsoft.com/office/drawing/2010/main" val="0"/>
                </a:ext>
              </a:extLst>
            </a:blip>
            <a:srcRect/>
            <a:stretch>
              <a:fillRect/>
            </a:stretch>
          </p:blipFill>
          <p:spPr bwMode="auto">
            <a:xfrm>
              <a:off x="1265" y="2387"/>
              <a:ext cx="689" cy="974"/>
            </a:xfrm>
            <a:prstGeom prst="rect">
              <a:avLst/>
            </a:prstGeom>
            <a:noFill/>
            <a:extLst>
              <a:ext uri="{909E8E84-426E-40dd-AFC4-6F175D3DCCD1}">
                <a14:hiddenFill xmlns="" xmlns:a14="http://schemas.microsoft.com/office/drawing/2010/main">
                  <a:solidFill>
                    <a:srgbClr val="FFFFFF"/>
                  </a:solidFill>
                </a14:hiddenFill>
              </a:ext>
            </a:extLst>
          </p:spPr>
        </p:pic>
        <p:pic>
          <p:nvPicPr>
            <p:cNvPr id="14" name="Picture 10" descr="male%20infertility_web"/>
            <p:cNvPicPr>
              <a:picLocks noChangeAspect="1" noChangeArrowheads="1"/>
            </p:cNvPicPr>
            <p:nvPr/>
          </p:nvPicPr>
          <p:blipFill>
            <a:blip r:embed="rId11">
              <a:extLst>
                <a:ext uri="{28A0092B-C50C-407E-A947-70E740481C1C}">
                  <a14:useLocalDpi xmlns="" xmlns:a14="http://schemas.microsoft.com/office/drawing/2010/main" val="0"/>
                </a:ext>
              </a:extLst>
            </a:blip>
            <a:srcRect/>
            <a:stretch>
              <a:fillRect/>
            </a:stretch>
          </p:blipFill>
          <p:spPr bwMode="auto">
            <a:xfrm rot="1200000">
              <a:off x="1783" y="2500"/>
              <a:ext cx="687" cy="976"/>
            </a:xfrm>
            <a:prstGeom prst="rect">
              <a:avLst/>
            </a:prstGeom>
            <a:noFill/>
            <a:extLst>
              <a:ext uri="{909E8E84-426E-40dd-AFC4-6F175D3DCCD1}">
                <a14:hiddenFill xmlns="" xmlns:a14="http://schemas.microsoft.com/office/drawing/2010/main">
                  <a:solidFill>
                    <a:srgbClr val="FFFFFF"/>
                  </a:solidFill>
                </a14:hiddenFill>
              </a:ext>
            </a:extLst>
          </p:spPr>
        </p:pic>
        <p:pic>
          <p:nvPicPr>
            <p:cNvPr id="15" name="Picture 11" descr="testicular%20cancer_web"/>
            <p:cNvPicPr>
              <a:picLocks noChangeAspect="1" noChangeArrowheads="1"/>
            </p:cNvPicPr>
            <p:nvPr/>
          </p:nvPicPr>
          <p:blipFill>
            <a:blip r:embed="rId12">
              <a:extLst>
                <a:ext uri="{28A0092B-C50C-407E-A947-70E740481C1C}">
                  <a14:useLocalDpi xmlns="" xmlns:a14="http://schemas.microsoft.com/office/drawing/2010/main" val="0"/>
                </a:ext>
              </a:extLst>
            </a:blip>
            <a:srcRect/>
            <a:stretch>
              <a:fillRect/>
            </a:stretch>
          </p:blipFill>
          <p:spPr bwMode="auto">
            <a:xfrm rot="2400000">
              <a:off x="2164" y="2732"/>
              <a:ext cx="691" cy="975"/>
            </a:xfrm>
            <a:prstGeom prst="rect">
              <a:avLst/>
            </a:prstGeom>
            <a:noFill/>
            <a:extLst>
              <a:ext uri="{909E8E84-426E-40dd-AFC4-6F175D3DCCD1}">
                <a14:hiddenFill xmlns="" xmlns:a14="http://schemas.microsoft.com/office/drawing/2010/main">
                  <a:solidFill>
                    <a:srgbClr val="FFFFFF"/>
                  </a:solidFill>
                </a14:hiddenFill>
              </a:ext>
            </a:extLst>
          </p:spPr>
        </p:pic>
      </p:grpSp>
      <p:pic>
        <p:nvPicPr>
          <p:cNvPr id="16" name="Picture 15"/>
          <p:cNvPicPr>
            <a:picLocks noChangeAspect="1"/>
          </p:cNvPicPr>
          <p:nvPr/>
        </p:nvPicPr>
        <p:blipFill>
          <a:blip r:embed="rId13" cstate="print">
            <a:extLst>
              <a:ext uri="{28A0092B-C50C-407E-A947-70E740481C1C}">
                <a14:useLocalDpi xmlns="" xmlns:a14="http://schemas.microsoft.com/office/drawing/2010/main" val="0"/>
              </a:ext>
            </a:extLst>
          </a:blip>
          <a:stretch>
            <a:fillRect/>
          </a:stretch>
        </p:blipFill>
        <p:spPr>
          <a:xfrm rot="20106977">
            <a:off x="2141521" y="2595212"/>
            <a:ext cx="3207170" cy="1718736"/>
          </a:xfrm>
          <a:prstGeom prst="rect">
            <a:avLst/>
          </a:prstGeom>
        </p:spPr>
      </p:pic>
    </p:spTree>
    <p:extLst>
      <p:ext uri="{BB962C8B-B14F-4D97-AF65-F5344CB8AC3E}">
        <p14:creationId xmlns="" xmlns:p14="http://schemas.microsoft.com/office/powerpoint/2010/main" val="956122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01804" y="4357694"/>
            <a:ext cx="4822065" cy="2308324"/>
          </a:xfrm>
          <a:prstGeom prst="rect">
            <a:avLst/>
          </a:prstGeom>
          <a:solidFill>
            <a:schemeClr val="accent3">
              <a:lumMod val="10000"/>
            </a:schemeClr>
          </a:solidFill>
        </p:spPr>
        <p:txBody>
          <a:bodyPr wrap="square" rtlCol="0">
            <a:spAutoFit/>
          </a:bodyPr>
          <a:lstStyle/>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a:p>
        </p:txBody>
      </p:sp>
      <p:sp>
        <p:nvSpPr>
          <p:cNvPr id="11266" name="Rectangle 2"/>
          <p:cNvSpPr>
            <a:spLocks noGrp="1" noChangeArrowheads="1"/>
          </p:cNvSpPr>
          <p:nvPr>
            <p:ph type="title"/>
          </p:nvPr>
        </p:nvSpPr>
        <p:spPr bwMode="auto">
          <a:xfrm>
            <a:off x="514350" y="274638"/>
            <a:ext cx="9486934" cy="1143000"/>
          </a:xfrm>
          <a:ln>
            <a:miter lim="800000"/>
            <a:headEnd/>
            <a:tailEnd/>
          </a:ln>
        </p:spPr>
        <p:txBody>
          <a:bodyPr vert="horz" wrap="square" lIns="91440" tIns="45720" rIns="91440" bIns="45720" numCol="1" anchor="t" anchorCtr="0" compatLnSpc="1">
            <a:prstTxWarp prst="textNoShape">
              <a:avLst/>
            </a:prstTxWarp>
          </a:bodyPr>
          <a:lstStyle/>
          <a:p>
            <a:pPr eaLnBrk="1" hangingPunct="1">
              <a:defRPr/>
            </a:pPr>
            <a:r>
              <a:rPr lang="en-US" sz="3600" dirty="0" smtClean="0">
                <a:solidFill>
                  <a:srgbClr val="FF9933"/>
                </a:solidFill>
              </a:rPr>
              <a:t>Identifying Men with Testosterone Deficiency</a:t>
            </a:r>
            <a:br>
              <a:rPr lang="en-US" sz="3600" dirty="0" smtClean="0">
                <a:solidFill>
                  <a:srgbClr val="FF9933"/>
                </a:solidFill>
              </a:rPr>
            </a:br>
            <a:r>
              <a:rPr lang="en-US" dirty="0" smtClean="0">
                <a:solidFill>
                  <a:srgbClr val="FF9933"/>
                </a:solidFill>
              </a:rPr>
              <a:t/>
            </a:r>
            <a:br>
              <a:rPr lang="en-US" dirty="0" smtClean="0">
                <a:solidFill>
                  <a:srgbClr val="FF9933"/>
                </a:solidFill>
              </a:rPr>
            </a:br>
            <a:endParaRPr lang="en-US" dirty="0" smtClean="0">
              <a:solidFill>
                <a:srgbClr val="FF9933"/>
              </a:solidFill>
            </a:endParaRPr>
          </a:p>
        </p:txBody>
      </p:sp>
      <p:sp>
        <p:nvSpPr>
          <p:cNvPr id="11267" name="Rectangle 3"/>
          <p:cNvSpPr>
            <a:spLocks noGrp="1" noChangeArrowheads="1"/>
          </p:cNvSpPr>
          <p:nvPr>
            <p:ph idx="1"/>
          </p:nvPr>
        </p:nvSpPr>
        <p:spPr bwMode="auto">
          <a:xfrm>
            <a:off x="214278" y="1571612"/>
            <a:ext cx="10287000" cy="4186248"/>
          </a:xfrm>
          <a:ln>
            <a:miter lim="800000"/>
            <a:headEnd/>
            <a:tailEnd/>
          </a:ln>
        </p:spPr>
        <p:txBody>
          <a:bodyPr vert="horz" wrap="square" lIns="91440" tIns="45720" rIns="91440" bIns="45720" numCol="1" anchor="t" anchorCtr="0" compatLnSpc="1">
            <a:prstTxWarp prst="textNoShape">
              <a:avLst/>
            </a:prstTxWarp>
          </a:bodyPr>
          <a:lstStyle/>
          <a:p>
            <a:pPr eaLnBrk="1" hangingPunct="1">
              <a:lnSpc>
                <a:spcPct val="90000"/>
              </a:lnSpc>
              <a:buClr>
                <a:srgbClr val="FF9933"/>
              </a:buClr>
              <a:buNone/>
              <a:defRPr/>
            </a:pPr>
            <a:r>
              <a:rPr lang="en-US" sz="3600" b="1" dirty="0" smtClean="0">
                <a:solidFill>
                  <a:schemeClr val="tx2"/>
                </a:solidFill>
                <a:effectLst/>
              </a:rPr>
              <a:t>	</a:t>
            </a:r>
            <a:r>
              <a:rPr lang="en-US" b="1" dirty="0" smtClean="0">
                <a:effectLst/>
              </a:rPr>
              <a:t>Anyone with a Y chromosome</a:t>
            </a:r>
          </a:p>
          <a:p>
            <a:pPr lvl="1" eaLnBrk="1" hangingPunct="1">
              <a:lnSpc>
                <a:spcPct val="90000"/>
              </a:lnSpc>
              <a:buClr>
                <a:srgbClr val="FF9933"/>
              </a:buClr>
              <a:buFont typeface="Wingdings" pitchFamily="2" charset="2"/>
              <a:buChar char="§"/>
              <a:defRPr/>
            </a:pPr>
            <a:r>
              <a:rPr lang="en-US" sz="2200" b="1" dirty="0" smtClean="0">
                <a:effectLst/>
              </a:rPr>
              <a:t>1 in 200 adult men has testosterone deficiency</a:t>
            </a:r>
          </a:p>
          <a:p>
            <a:pPr lvl="2" eaLnBrk="1" hangingPunct="1">
              <a:lnSpc>
                <a:spcPct val="90000"/>
              </a:lnSpc>
              <a:buClr>
                <a:srgbClr val="FF9933"/>
              </a:buClr>
              <a:buSzTx/>
              <a:buFont typeface="Wingdings" pitchFamily="2" charset="2"/>
              <a:buChar char="§"/>
              <a:defRPr/>
            </a:pPr>
            <a:r>
              <a:rPr lang="en-US" b="1" dirty="0" smtClean="0">
                <a:effectLst/>
              </a:rPr>
              <a:t>Commonest hormonal disorder in men</a:t>
            </a:r>
          </a:p>
          <a:p>
            <a:pPr lvl="1" eaLnBrk="1" hangingPunct="1">
              <a:lnSpc>
                <a:spcPct val="90000"/>
              </a:lnSpc>
              <a:buClr>
                <a:srgbClr val="FF9933"/>
              </a:buClr>
              <a:buFont typeface="Wingdings" pitchFamily="2" charset="2"/>
              <a:buChar char="§"/>
              <a:defRPr/>
            </a:pPr>
            <a:r>
              <a:rPr lang="en-US" sz="2200" b="1" dirty="0" smtClean="0">
                <a:effectLst/>
              </a:rPr>
              <a:t>1 in 600 males has </a:t>
            </a:r>
            <a:r>
              <a:rPr lang="en-US" sz="2200" b="1" dirty="0" err="1" smtClean="0">
                <a:effectLst/>
              </a:rPr>
              <a:t>Klinefelter’s</a:t>
            </a:r>
            <a:r>
              <a:rPr lang="en-US" sz="2200" b="1" dirty="0" smtClean="0">
                <a:effectLst/>
              </a:rPr>
              <a:t> Syndrome  </a:t>
            </a:r>
          </a:p>
          <a:p>
            <a:pPr lvl="2" eaLnBrk="1" hangingPunct="1">
              <a:lnSpc>
                <a:spcPct val="90000"/>
              </a:lnSpc>
              <a:buClr>
                <a:srgbClr val="FF9933"/>
              </a:buClr>
              <a:buSzTx/>
              <a:buFont typeface="Wingdings" pitchFamily="2" charset="2"/>
              <a:buChar char="§"/>
              <a:defRPr/>
            </a:pPr>
            <a:r>
              <a:rPr lang="en-AU" b="1" dirty="0" smtClean="0">
                <a:effectLst/>
              </a:rPr>
              <a:t>Less than 10% of the expected number are diagnosed before puberty </a:t>
            </a:r>
          </a:p>
          <a:p>
            <a:pPr lvl="2" eaLnBrk="1" hangingPunct="1">
              <a:lnSpc>
                <a:spcPct val="90000"/>
              </a:lnSpc>
              <a:buClr>
                <a:srgbClr val="FF9933"/>
              </a:buClr>
              <a:buSzTx/>
              <a:buFont typeface="Wingdings" pitchFamily="2" charset="2"/>
              <a:buChar char="§"/>
              <a:defRPr/>
            </a:pPr>
            <a:r>
              <a:rPr lang="en-AU" b="1" i="1" dirty="0" smtClean="0">
                <a:effectLst/>
              </a:rPr>
              <a:t>“Only approximately one fourth of adult males with KS are diagnosed”</a:t>
            </a:r>
            <a:r>
              <a:rPr lang="en-US" sz="1800" b="1" i="1" dirty="0" smtClean="0">
                <a:solidFill>
                  <a:srgbClr val="FFFF66"/>
                </a:solidFill>
                <a:effectLst/>
              </a:rPr>
              <a:t>						</a:t>
            </a:r>
            <a:r>
              <a:rPr lang="en-US" sz="1600" b="1" i="1" dirty="0" err="1" smtClean="0">
                <a:solidFill>
                  <a:srgbClr val="FFFF66"/>
                </a:solidFill>
                <a:effectLst/>
              </a:rPr>
              <a:t>Bojesen</a:t>
            </a:r>
            <a:r>
              <a:rPr lang="en-US" sz="1600" b="1" i="1" dirty="0" smtClean="0">
                <a:solidFill>
                  <a:srgbClr val="FFFF66"/>
                </a:solidFill>
                <a:effectLst/>
              </a:rPr>
              <a:t> A et al. JCEM. 88(2):622-6; 2003.</a:t>
            </a:r>
            <a:endParaRPr lang="en-US" sz="1800" b="1" i="1" dirty="0" smtClean="0">
              <a:solidFill>
                <a:srgbClr val="FFFF66"/>
              </a:solidFill>
              <a:effectLst/>
            </a:endParaRPr>
          </a:p>
          <a:p>
            <a:pPr>
              <a:lnSpc>
                <a:spcPct val="90000"/>
              </a:lnSpc>
              <a:buClr>
                <a:srgbClr val="FF9933"/>
              </a:buClr>
              <a:buNone/>
              <a:defRPr/>
            </a:pPr>
            <a:r>
              <a:rPr lang="en-US" sz="1400" b="1" i="1" dirty="0" smtClean="0">
                <a:solidFill>
                  <a:srgbClr val="FFFF66"/>
                </a:solidFill>
                <a:effectLst/>
              </a:rPr>
              <a:t>    						</a:t>
            </a:r>
          </a:p>
          <a:p>
            <a:pPr>
              <a:lnSpc>
                <a:spcPct val="90000"/>
              </a:lnSpc>
              <a:buClr>
                <a:srgbClr val="FF9933"/>
              </a:buClr>
              <a:buNone/>
              <a:defRPr/>
            </a:pPr>
            <a:r>
              <a:rPr lang="en-US" sz="1400" b="1" i="1" dirty="0" smtClean="0">
                <a:solidFill>
                  <a:srgbClr val="FFFF66"/>
                </a:solidFill>
                <a:effectLst/>
              </a:rPr>
              <a:t>						</a:t>
            </a:r>
            <a:endParaRPr lang="en-US" sz="1400" b="1" dirty="0" smtClean="0">
              <a:effectLst/>
            </a:endParaRPr>
          </a:p>
          <a:p>
            <a:pPr eaLnBrk="1" hangingPunct="1">
              <a:lnSpc>
                <a:spcPct val="90000"/>
              </a:lnSpc>
              <a:buClr>
                <a:srgbClr val="FF9933"/>
              </a:buClr>
              <a:buFont typeface="Wingdings" pitchFamily="2" charset="2"/>
              <a:buChar char="§"/>
              <a:defRPr/>
            </a:pPr>
            <a:endParaRPr lang="en-US" sz="1400" b="1" dirty="0" smtClean="0">
              <a:effectLst/>
            </a:endParaRPr>
          </a:p>
        </p:txBody>
      </p:sp>
      <p:pic>
        <p:nvPicPr>
          <p:cNvPr id="118786" name="Picture 2" descr="https://www.mja.com.au/sites/default/files/issues/194_01_030111/her10385_fm-2.gif"/>
          <p:cNvPicPr>
            <a:picLocks noChangeAspect="1" noChangeArrowheads="1"/>
          </p:cNvPicPr>
          <p:nvPr/>
        </p:nvPicPr>
        <p:blipFill>
          <a:blip r:embed="rId2"/>
          <a:srcRect/>
          <a:stretch>
            <a:fillRect/>
          </a:stretch>
        </p:blipFill>
        <p:spPr bwMode="auto">
          <a:xfrm>
            <a:off x="642906" y="4500570"/>
            <a:ext cx="4396694" cy="1928802"/>
          </a:xfrm>
          <a:prstGeom prst="rect">
            <a:avLst/>
          </a:prstGeom>
          <a:noFill/>
        </p:spPr>
      </p:pic>
      <p:sp>
        <p:nvSpPr>
          <p:cNvPr id="6" name="TextBox 5"/>
          <p:cNvSpPr txBox="1"/>
          <p:nvPr/>
        </p:nvSpPr>
        <p:spPr>
          <a:xfrm>
            <a:off x="5223867" y="4572009"/>
            <a:ext cx="4848854" cy="1865126"/>
          </a:xfrm>
          <a:prstGeom prst="rect">
            <a:avLst/>
          </a:prstGeom>
          <a:noFill/>
        </p:spPr>
        <p:txBody>
          <a:bodyPr wrap="square" rtlCol="0">
            <a:spAutoFit/>
          </a:bodyPr>
          <a:lstStyle/>
          <a:p>
            <a:pPr algn="ctr">
              <a:lnSpc>
                <a:spcPct val="90000"/>
              </a:lnSpc>
              <a:buClr>
                <a:srgbClr val="FF9933"/>
              </a:buClr>
              <a:buNone/>
              <a:defRPr/>
            </a:pPr>
            <a:r>
              <a:rPr lang="en-US" b="1" i="1" dirty="0" smtClean="0">
                <a:solidFill>
                  <a:srgbClr val="FFFF66"/>
                </a:solidFill>
              </a:rPr>
              <a:t>NB: Similar data available for Australia. </a:t>
            </a:r>
          </a:p>
          <a:p>
            <a:pPr algn="ctr">
              <a:lnSpc>
                <a:spcPct val="90000"/>
              </a:lnSpc>
              <a:buClr>
                <a:srgbClr val="FF9933"/>
              </a:buClr>
              <a:buNone/>
              <a:defRPr/>
            </a:pPr>
            <a:r>
              <a:rPr lang="da-DK" b="1" i="1" dirty="0" smtClean="0">
                <a:solidFill>
                  <a:srgbClr val="FFFF66"/>
                </a:solidFill>
              </a:rPr>
              <a:t>Herlihy AS et al. </a:t>
            </a:r>
          </a:p>
          <a:p>
            <a:pPr algn="ctr">
              <a:lnSpc>
                <a:spcPct val="90000"/>
              </a:lnSpc>
              <a:buClr>
                <a:srgbClr val="FF9933"/>
              </a:buClr>
              <a:buNone/>
              <a:defRPr/>
            </a:pPr>
            <a:r>
              <a:rPr lang="en-AU" b="1" i="1" dirty="0" smtClean="0">
                <a:solidFill>
                  <a:srgbClr val="FFFF66"/>
                </a:solidFill>
              </a:rPr>
              <a:t>The prevalence and diagnosis </a:t>
            </a:r>
          </a:p>
          <a:p>
            <a:pPr algn="ctr">
              <a:lnSpc>
                <a:spcPct val="90000"/>
              </a:lnSpc>
              <a:buClr>
                <a:srgbClr val="FF9933"/>
              </a:buClr>
              <a:buNone/>
              <a:defRPr/>
            </a:pPr>
            <a:r>
              <a:rPr lang="en-AU" b="1" i="1" dirty="0" smtClean="0">
                <a:solidFill>
                  <a:srgbClr val="FFFF66"/>
                </a:solidFill>
              </a:rPr>
              <a:t>rates of </a:t>
            </a:r>
            <a:r>
              <a:rPr lang="en-AU" b="1" i="1" dirty="0" err="1" smtClean="0">
                <a:solidFill>
                  <a:srgbClr val="FFFF66"/>
                </a:solidFill>
              </a:rPr>
              <a:t>Klinefelter</a:t>
            </a:r>
            <a:r>
              <a:rPr lang="en-AU" b="1" i="1" dirty="0" smtClean="0">
                <a:solidFill>
                  <a:srgbClr val="FFFF66"/>
                </a:solidFill>
              </a:rPr>
              <a:t> syndrome: an Australian  comparison. </a:t>
            </a:r>
          </a:p>
          <a:p>
            <a:pPr algn="ctr">
              <a:lnSpc>
                <a:spcPct val="90000"/>
              </a:lnSpc>
              <a:buClr>
                <a:srgbClr val="FF9933"/>
              </a:buClr>
              <a:buNone/>
              <a:defRPr/>
            </a:pPr>
            <a:r>
              <a:rPr lang="da-DK" b="1" i="1" dirty="0" smtClean="0">
                <a:solidFill>
                  <a:srgbClr val="FFFF66"/>
                </a:solidFill>
              </a:rPr>
              <a:t>Med J Aust. 194(1):24-8; 2011.</a:t>
            </a:r>
            <a:endParaRPr lang="en-US" b="1" dirty="0" smtClean="0"/>
          </a:p>
          <a:p>
            <a:pPr algn="ct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3"/>
          <p:cNvSpPr>
            <a:spLocks noGrp="1" noChangeArrowheads="1"/>
          </p:cNvSpPr>
          <p:nvPr>
            <p:ph type="title"/>
          </p:nvPr>
        </p:nvSpPr>
        <p:spPr bwMode="auto">
          <a:ln>
            <a:miter lim="800000"/>
            <a:headEnd/>
            <a:tailEnd/>
          </a:ln>
        </p:spPr>
        <p:txBody>
          <a:bodyPr vert="horz" wrap="square" lIns="91440" tIns="45720" rIns="91440" bIns="45720" numCol="1" anchor="t" anchorCtr="0" compatLnSpc="1">
            <a:prstTxWarp prst="textNoShape">
              <a:avLst/>
            </a:prstTxWarp>
          </a:bodyPr>
          <a:lstStyle/>
          <a:p>
            <a:pPr eaLnBrk="1" hangingPunct="1">
              <a:defRPr/>
            </a:pPr>
            <a:r>
              <a:rPr lang="en-US" sz="3600" dirty="0" smtClean="0">
                <a:solidFill>
                  <a:srgbClr val="FF9933"/>
                </a:solidFill>
              </a:rPr>
              <a:t>Men at Risk for Testosterone Deficiency</a:t>
            </a:r>
          </a:p>
        </p:txBody>
      </p:sp>
      <p:sp>
        <p:nvSpPr>
          <p:cNvPr id="52226" name="Rectangle 2"/>
          <p:cNvSpPr>
            <a:spLocks noGrp="1" noChangeArrowheads="1"/>
          </p:cNvSpPr>
          <p:nvPr>
            <p:ph idx="1"/>
          </p:nvPr>
        </p:nvSpPr>
        <p:spPr bwMode="auto">
          <a:xfrm>
            <a:off x="571469" y="1357300"/>
            <a:ext cx="9258300" cy="4525963"/>
          </a:xfrm>
          <a:ln>
            <a:miter lim="800000"/>
            <a:headEnd/>
            <a:tailEnd/>
          </a:ln>
        </p:spPr>
        <p:txBody>
          <a:bodyPr vert="horz" wrap="square" lIns="91440" tIns="45720" rIns="91440" bIns="45720" numCol="1" anchor="t" anchorCtr="0" compatLnSpc="1">
            <a:prstTxWarp prst="textNoShape">
              <a:avLst/>
            </a:prstTxWarp>
          </a:bodyPr>
          <a:lstStyle/>
          <a:p>
            <a:pPr>
              <a:buClr>
                <a:srgbClr val="FF9933"/>
              </a:buClr>
              <a:buFont typeface="Wingdings" pitchFamily="2" charset="2"/>
              <a:buChar char="§"/>
              <a:defRPr/>
            </a:pPr>
            <a:r>
              <a:rPr lang="en-AU" sz="2400" b="1" dirty="0" err="1" smtClean="0">
                <a:effectLst/>
              </a:rPr>
              <a:t>Cryptorchidism</a:t>
            </a:r>
            <a:endParaRPr lang="en-AU" sz="2400" b="1" dirty="0" smtClean="0">
              <a:effectLst/>
            </a:endParaRPr>
          </a:p>
          <a:p>
            <a:pPr>
              <a:buClr>
                <a:srgbClr val="FF9933"/>
              </a:buClr>
              <a:buFont typeface="Wingdings" pitchFamily="2" charset="2"/>
              <a:buChar char="§"/>
              <a:defRPr/>
            </a:pPr>
            <a:r>
              <a:rPr lang="en-AU" sz="2400" b="1" dirty="0" smtClean="0">
                <a:effectLst/>
              </a:rPr>
              <a:t>Testicular trauma or torsion</a:t>
            </a:r>
          </a:p>
          <a:p>
            <a:pPr>
              <a:buClr>
                <a:srgbClr val="FF9933"/>
              </a:buClr>
              <a:buFont typeface="Wingdings" pitchFamily="2" charset="2"/>
              <a:buChar char="§"/>
              <a:defRPr/>
            </a:pPr>
            <a:r>
              <a:rPr lang="en-AU" sz="2400" b="1" dirty="0" smtClean="0">
                <a:effectLst/>
              </a:rPr>
              <a:t>Delayed puberty</a:t>
            </a:r>
          </a:p>
          <a:p>
            <a:pPr>
              <a:buClr>
                <a:srgbClr val="FF9933"/>
              </a:buClr>
              <a:buFont typeface="Wingdings" pitchFamily="2" charset="2"/>
              <a:buChar char="§"/>
              <a:defRPr/>
            </a:pPr>
            <a:r>
              <a:rPr lang="en-AU" sz="2400" b="1" dirty="0" err="1" smtClean="0">
                <a:effectLst/>
              </a:rPr>
              <a:t>Genito</a:t>
            </a:r>
            <a:r>
              <a:rPr lang="en-AU" sz="2400" b="1" dirty="0" smtClean="0">
                <a:effectLst/>
              </a:rPr>
              <a:t>-urinary infection</a:t>
            </a:r>
          </a:p>
          <a:p>
            <a:pPr>
              <a:buClr>
                <a:srgbClr val="FF9933"/>
              </a:buClr>
              <a:buFont typeface="Wingdings" pitchFamily="2" charset="2"/>
              <a:buChar char="§"/>
              <a:defRPr/>
            </a:pPr>
            <a:r>
              <a:rPr lang="en-AU" sz="2400" b="1" dirty="0" smtClean="0">
                <a:effectLst/>
              </a:rPr>
              <a:t>Infertility</a:t>
            </a:r>
          </a:p>
          <a:p>
            <a:pPr>
              <a:buClr>
                <a:srgbClr val="FF9933"/>
              </a:buClr>
              <a:buFont typeface="Wingdings" pitchFamily="2" charset="2"/>
              <a:buChar char="§"/>
              <a:defRPr/>
            </a:pPr>
            <a:endParaRPr lang="en-AU" sz="2400" b="1" dirty="0" smtClean="0">
              <a:solidFill>
                <a:srgbClr val="FFFF66"/>
              </a:solidFill>
              <a:effectLst/>
            </a:endParaRPr>
          </a:p>
          <a:p>
            <a:pPr>
              <a:buClr>
                <a:srgbClr val="FF9933"/>
              </a:buClr>
              <a:buFont typeface="Wingdings" pitchFamily="2" charset="2"/>
              <a:buChar char="§"/>
              <a:defRPr/>
            </a:pPr>
            <a:r>
              <a:rPr lang="en-AU" sz="2400" b="1" dirty="0" smtClean="0">
                <a:solidFill>
                  <a:srgbClr val="FFFF66"/>
                </a:solidFill>
                <a:effectLst/>
              </a:rPr>
              <a:t>Pituitary disease</a:t>
            </a:r>
          </a:p>
          <a:p>
            <a:pPr>
              <a:buClr>
                <a:srgbClr val="FF9933"/>
              </a:buClr>
              <a:buFont typeface="Wingdings" pitchFamily="2" charset="2"/>
              <a:buChar char="§"/>
              <a:defRPr/>
            </a:pPr>
            <a:r>
              <a:rPr lang="en-AU" sz="2400" b="1" dirty="0" smtClean="0">
                <a:solidFill>
                  <a:srgbClr val="FFFF66"/>
                </a:solidFill>
                <a:effectLst/>
              </a:rPr>
              <a:t>CNS Irradiation</a:t>
            </a:r>
          </a:p>
          <a:p>
            <a:pPr>
              <a:buClr>
                <a:srgbClr val="FF9933"/>
              </a:buClr>
              <a:buFont typeface="Wingdings" pitchFamily="2" charset="2"/>
              <a:buChar char="§"/>
              <a:defRPr/>
            </a:pPr>
            <a:r>
              <a:rPr lang="en-AU" sz="2400" b="1" dirty="0" smtClean="0">
                <a:solidFill>
                  <a:srgbClr val="FFFF66"/>
                </a:solidFill>
                <a:effectLst/>
              </a:rPr>
              <a:t>Iron overload</a:t>
            </a:r>
          </a:p>
          <a:p>
            <a:pPr lvl="1">
              <a:buClr>
                <a:srgbClr val="FF9933"/>
              </a:buClr>
              <a:buFont typeface="Wingdings" pitchFamily="2" charset="2"/>
              <a:buChar char="§"/>
              <a:defRPr/>
            </a:pPr>
            <a:r>
              <a:rPr lang="en-AU" sz="2000" b="1" dirty="0" err="1" smtClean="0">
                <a:solidFill>
                  <a:srgbClr val="FFFF66"/>
                </a:solidFill>
                <a:effectLst/>
              </a:rPr>
              <a:t>Haemachromatosis</a:t>
            </a:r>
            <a:endParaRPr lang="en-AU" sz="2000" b="1" dirty="0" smtClean="0">
              <a:solidFill>
                <a:srgbClr val="FFFF66"/>
              </a:solidFill>
              <a:effectLst/>
            </a:endParaRPr>
          </a:p>
          <a:p>
            <a:pPr lvl="1">
              <a:buClr>
                <a:srgbClr val="FF9933"/>
              </a:buClr>
              <a:buFont typeface="Wingdings" pitchFamily="2" charset="2"/>
              <a:buChar char="§"/>
              <a:defRPr/>
            </a:pPr>
            <a:r>
              <a:rPr lang="en-AU" sz="2000" b="1" dirty="0" err="1" smtClean="0">
                <a:solidFill>
                  <a:srgbClr val="FFFF66"/>
                </a:solidFill>
                <a:effectLst/>
              </a:rPr>
              <a:t>Thalassaemia</a:t>
            </a:r>
            <a:r>
              <a:rPr lang="en-AU" sz="2000" b="1" dirty="0" smtClean="0">
                <a:solidFill>
                  <a:srgbClr val="FFFF66"/>
                </a:solidFill>
                <a:effectLst/>
              </a:rPr>
              <a:t> Major</a:t>
            </a:r>
          </a:p>
          <a:p>
            <a:pPr eaLnBrk="1" hangingPunct="1">
              <a:buClr>
                <a:srgbClr val="FF9933"/>
              </a:buClr>
              <a:buFont typeface="Wingdings" pitchFamily="2" charset="2"/>
              <a:buChar char="§"/>
              <a:defRPr/>
            </a:pPr>
            <a:endParaRPr lang="en-AU" sz="3200" b="1" dirty="0" smtClean="0">
              <a:effectLst/>
            </a:endParaRPr>
          </a:p>
          <a:p>
            <a:pPr eaLnBrk="1" hangingPunct="1">
              <a:buClr>
                <a:srgbClr val="FF9933"/>
              </a:buClr>
              <a:buFont typeface="Wingdings" pitchFamily="2" charset="2"/>
              <a:buChar char="§"/>
              <a:defRPr/>
            </a:pPr>
            <a:endParaRPr lang="en-US" sz="3200" b="1" dirty="0" smtClean="0">
              <a:effectLst/>
            </a:endParaRPr>
          </a:p>
        </p:txBody>
      </p:sp>
      <p:pic>
        <p:nvPicPr>
          <p:cNvPr id="4" name="Picture 2" descr="was'ndas"/>
          <p:cNvPicPr>
            <a:picLocks noChangeAspect="1" noChangeArrowheads="1"/>
          </p:cNvPicPr>
          <p:nvPr/>
        </p:nvPicPr>
        <p:blipFill>
          <a:blip r:embed="rId2"/>
          <a:srcRect/>
          <a:stretch>
            <a:fillRect/>
          </a:stretch>
        </p:blipFill>
        <p:spPr bwMode="auto">
          <a:xfrm>
            <a:off x="6072194" y="1071546"/>
            <a:ext cx="3857879" cy="2571768"/>
          </a:xfrm>
          <a:prstGeom prst="rect">
            <a:avLst/>
          </a:prstGeom>
          <a:noFill/>
          <a:ln w="9525">
            <a:noFill/>
            <a:miter lim="800000"/>
            <a:headEnd/>
            <a:tailEnd/>
          </a:ln>
        </p:spPr>
      </p:pic>
      <p:sp>
        <p:nvSpPr>
          <p:cNvPr id="5" name="TextBox 4"/>
          <p:cNvSpPr txBox="1"/>
          <p:nvPr/>
        </p:nvSpPr>
        <p:spPr>
          <a:xfrm>
            <a:off x="6715136" y="3643314"/>
            <a:ext cx="2646878" cy="923330"/>
          </a:xfrm>
          <a:prstGeom prst="rect">
            <a:avLst/>
          </a:prstGeom>
          <a:noFill/>
        </p:spPr>
        <p:txBody>
          <a:bodyPr wrap="none" rtlCol="0">
            <a:spAutoFit/>
          </a:bodyPr>
          <a:lstStyle/>
          <a:p>
            <a:r>
              <a:rPr lang="en-AU" b="1" u="sng" dirty="0" smtClean="0">
                <a:solidFill>
                  <a:schemeClr val="tx2">
                    <a:lumMod val="75000"/>
                  </a:schemeClr>
                </a:solidFill>
                <a:latin typeface="+mn-lt"/>
              </a:rPr>
              <a:t>Examination is </a:t>
            </a:r>
            <a:r>
              <a:rPr lang="en-AU" b="1" u="sng" dirty="0" smtClean="0">
                <a:solidFill>
                  <a:schemeClr val="tx2">
                    <a:lumMod val="75000"/>
                  </a:schemeClr>
                </a:solidFill>
                <a:latin typeface="+mn-lt"/>
              </a:rPr>
              <a:t>pivotal</a:t>
            </a:r>
          </a:p>
          <a:p>
            <a:endParaRPr lang="en-AU" b="1" u="sng" dirty="0" smtClean="0">
              <a:solidFill>
                <a:schemeClr val="tx2">
                  <a:lumMod val="75000"/>
                </a:schemeClr>
              </a:solidFill>
              <a:latin typeface="+mn-lt"/>
            </a:endParaRPr>
          </a:p>
          <a:p>
            <a:r>
              <a:rPr lang="en-AU" b="1" dirty="0" smtClean="0">
                <a:solidFill>
                  <a:schemeClr val="tx2">
                    <a:lumMod val="75000"/>
                  </a:schemeClr>
                </a:solidFill>
                <a:latin typeface="+mn-lt"/>
              </a:rPr>
              <a:t>30 ml                       4ml</a:t>
            </a:r>
            <a:endParaRPr lang="en-AU" b="1" dirty="0">
              <a:solidFill>
                <a:schemeClr val="tx2">
                  <a:lumMod val="75000"/>
                </a:schemeClr>
              </a:solidFill>
              <a:latin typeface="+mn-lt"/>
            </a:endParaRPr>
          </a:p>
        </p:txBody>
      </p:sp>
      <p:pic>
        <p:nvPicPr>
          <p:cNvPr id="7" name="Picture 4" descr="size 30 02"/>
          <p:cNvPicPr>
            <a:picLocks noChangeAspect="1" noChangeArrowheads="1"/>
          </p:cNvPicPr>
          <p:nvPr/>
        </p:nvPicPr>
        <p:blipFill>
          <a:blip r:embed="rId3"/>
          <a:srcRect t="15871"/>
          <a:stretch>
            <a:fillRect/>
          </a:stretch>
        </p:blipFill>
        <p:spPr bwMode="auto">
          <a:xfrm flipH="1">
            <a:off x="6143632" y="4643446"/>
            <a:ext cx="1701437" cy="1914522"/>
          </a:xfrm>
          <a:prstGeom prst="rect">
            <a:avLst/>
          </a:prstGeom>
          <a:noFill/>
          <a:ln w="28575">
            <a:solidFill>
              <a:srgbClr val="009999"/>
            </a:solidFill>
            <a:miter lim="800000"/>
            <a:headEnd/>
            <a:tailEnd/>
          </a:ln>
        </p:spPr>
      </p:pic>
      <p:pic>
        <p:nvPicPr>
          <p:cNvPr id="8" name="Picture 5" descr="size 4 02"/>
          <p:cNvPicPr>
            <a:picLocks noChangeAspect="1" noChangeArrowheads="1"/>
          </p:cNvPicPr>
          <p:nvPr/>
        </p:nvPicPr>
        <p:blipFill>
          <a:blip r:embed="rId4"/>
          <a:srcRect l="28331" t="30045" r="23181" b="26151"/>
          <a:stretch>
            <a:fillRect/>
          </a:stretch>
        </p:blipFill>
        <p:spPr bwMode="auto">
          <a:xfrm flipH="1">
            <a:off x="8358210" y="4572008"/>
            <a:ext cx="1607084" cy="1926450"/>
          </a:xfrm>
          <a:prstGeom prst="rect">
            <a:avLst/>
          </a:prstGeom>
          <a:noFill/>
          <a:ln w="28575">
            <a:solidFill>
              <a:srgbClr val="009999"/>
            </a:solid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 y="55676"/>
            <a:ext cx="2644399" cy="858724"/>
          </a:xfrm>
          <a:prstGeom prst="rect">
            <a:avLst/>
          </a:prstGeom>
        </p:spPr>
      </p:pic>
      <p:sp>
        <p:nvSpPr>
          <p:cNvPr id="6" name="TextBox 5"/>
          <p:cNvSpPr txBox="1"/>
          <p:nvPr/>
        </p:nvSpPr>
        <p:spPr>
          <a:xfrm>
            <a:off x="-85725" y="6320138"/>
            <a:ext cx="10201275" cy="461665"/>
          </a:xfrm>
          <a:prstGeom prst="rect">
            <a:avLst/>
          </a:prstGeom>
          <a:noFill/>
        </p:spPr>
        <p:txBody>
          <a:bodyPr wrap="square" rtlCol="0">
            <a:spAutoFit/>
          </a:bodyPr>
          <a:lstStyle/>
          <a:p>
            <a:pPr algn="r" rtl="0"/>
            <a:r>
              <a:rPr lang="en-AU" sz="2400" b="1" kern="1200" dirty="0">
                <a:solidFill>
                  <a:srgbClr val="4F81BD"/>
                </a:solidFill>
                <a:latin typeface="Calibri"/>
                <a:ea typeface="+mn-ea"/>
                <a:cs typeface="+mn-cs"/>
              </a:rPr>
              <a:t>http://</a:t>
            </a:r>
            <a:r>
              <a:rPr lang="en-AU" sz="2400" b="1" kern="1200" dirty="0" err="1">
                <a:solidFill>
                  <a:srgbClr val="4F81BD"/>
                </a:solidFill>
                <a:latin typeface="Calibri"/>
                <a:ea typeface="+mn-ea"/>
                <a:cs typeface="+mn-cs"/>
              </a:rPr>
              <a:t>learn.andrologyaustralia.org</a:t>
            </a:r>
            <a:endParaRPr lang="en-AU" sz="2400" b="1" kern="1200" dirty="0">
              <a:solidFill>
                <a:srgbClr val="4F81BD"/>
              </a:solidFill>
              <a:latin typeface="Calibri"/>
              <a:ea typeface="+mn-ea"/>
              <a:cs typeface="+mn-cs"/>
            </a:endParaRPr>
          </a:p>
        </p:txBody>
      </p:sp>
      <p:pic>
        <p:nvPicPr>
          <p:cNvPr id="7" name="Picture 6"/>
          <p:cNvPicPr>
            <a:picLocks noChangeAspect="1"/>
          </p:cNvPicPr>
          <p:nvPr/>
        </p:nvPicPr>
        <p:blipFill>
          <a:blip r:embed="rId4"/>
          <a:stretch>
            <a:fillRect/>
          </a:stretch>
        </p:blipFill>
        <p:spPr>
          <a:xfrm>
            <a:off x="428592" y="1000108"/>
            <a:ext cx="2571750" cy="2286000"/>
          </a:xfrm>
          <a:prstGeom prst="rect">
            <a:avLst/>
          </a:prstGeom>
        </p:spPr>
      </p:pic>
      <p:pic>
        <p:nvPicPr>
          <p:cNvPr id="8" name="Picture 7"/>
          <p:cNvPicPr>
            <a:picLocks noChangeAspect="1"/>
          </p:cNvPicPr>
          <p:nvPr/>
        </p:nvPicPr>
        <p:blipFill>
          <a:blip r:embed="rId5"/>
          <a:stretch>
            <a:fillRect/>
          </a:stretch>
        </p:blipFill>
        <p:spPr>
          <a:xfrm>
            <a:off x="428592" y="3357562"/>
            <a:ext cx="2571750" cy="2286000"/>
          </a:xfrm>
          <a:prstGeom prst="rect">
            <a:avLst/>
          </a:prstGeom>
        </p:spPr>
      </p:pic>
      <p:sp>
        <p:nvSpPr>
          <p:cNvPr id="9" name="TextBox 8"/>
          <p:cNvSpPr txBox="1"/>
          <p:nvPr/>
        </p:nvSpPr>
        <p:spPr>
          <a:xfrm>
            <a:off x="3286112" y="1000108"/>
            <a:ext cx="5486400" cy="1938992"/>
          </a:xfrm>
          <a:prstGeom prst="rect">
            <a:avLst/>
          </a:prstGeom>
          <a:noFill/>
        </p:spPr>
        <p:txBody>
          <a:bodyPr wrap="square" rtlCol="0">
            <a:spAutoFit/>
          </a:bodyPr>
          <a:lstStyle/>
          <a:p>
            <a:pPr algn="l" rtl="0"/>
            <a:r>
              <a:rPr lang="en-AU" sz="2400" b="1" kern="1200" dirty="0">
                <a:solidFill>
                  <a:srgbClr val="4F81BD"/>
                </a:solidFill>
                <a:latin typeface="Calibri"/>
                <a:ea typeface="+mn-ea"/>
                <a:cs typeface="+mn-cs"/>
              </a:rPr>
              <a:t>Young men’s health ALM</a:t>
            </a:r>
          </a:p>
          <a:p>
            <a:pPr marL="342900" indent="-342900" algn="l" rtl="0">
              <a:buFont typeface="Arial"/>
              <a:buChar char="•"/>
            </a:pPr>
            <a:r>
              <a:rPr lang="en-AU" sz="2400" kern="1200" dirty="0">
                <a:solidFill>
                  <a:srgbClr val="4F81BD"/>
                </a:solidFill>
                <a:latin typeface="Calibri"/>
                <a:ea typeface="+mn-ea"/>
                <a:cs typeface="+mn-cs"/>
              </a:rPr>
              <a:t>Androgen deficiency</a:t>
            </a:r>
          </a:p>
          <a:p>
            <a:pPr marL="342900" indent="-342900" algn="l" rtl="0">
              <a:buFont typeface="Arial"/>
              <a:buChar char="•"/>
            </a:pPr>
            <a:r>
              <a:rPr lang="en-AU" sz="2400" kern="1200" dirty="0">
                <a:solidFill>
                  <a:srgbClr val="4F81BD"/>
                </a:solidFill>
                <a:latin typeface="Calibri"/>
                <a:ea typeface="+mn-ea"/>
                <a:cs typeface="+mn-cs"/>
              </a:rPr>
              <a:t>Testicular cancer</a:t>
            </a:r>
          </a:p>
          <a:p>
            <a:pPr marL="342900" indent="-342900" algn="l" rtl="0">
              <a:buFont typeface="Arial"/>
              <a:buChar char="•"/>
            </a:pPr>
            <a:r>
              <a:rPr lang="en-AU" sz="2400" kern="1200" dirty="0">
                <a:solidFill>
                  <a:srgbClr val="4F81BD"/>
                </a:solidFill>
                <a:latin typeface="Calibri"/>
                <a:ea typeface="+mn-ea"/>
                <a:cs typeface="+mn-cs"/>
              </a:rPr>
              <a:t>Male infertility</a:t>
            </a:r>
          </a:p>
          <a:p>
            <a:pPr marL="342900" indent="-342900" algn="l" rtl="0">
              <a:buFont typeface="Arial"/>
              <a:buChar char="•"/>
            </a:pPr>
            <a:r>
              <a:rPr lang="en-AU" sz="2400" kern="1200" dirty="0">
                <a:solidFill>
                  <a:srgbClr val="4F81BD"/>
                </a:solidFill>
                <a:latin typeface="Calibri"/>
                <a:ea typeface="+mn-ea"/>
                <a:cs typeface="+mn-cs"/>
              </a:rPr>
              <a:t>Prostatitis and premature ejaculation</a:t>
            </a:r>
            <a:endParaRPr lang="en-AU" sz="2400" kern="1200" dirty="0">
              <a:solidFill>
                <a:srgbClr val="4F81BD"/>
              </a:solidFill>
              <a:latin typeface="Calibri"/>
              <a:ea typeface="+mn-ea"/>
              <a:cs typeface="+mn-cs"/>
            </a:endParaRPr>
          </a:p>
        </p:txBody>
      </p:sp>
      <p:sp>
        <p:nvSpPr>
          <p:cNvPr id="10" name="TextBox 9"/>
          <p:cNvSpPr txBox="1"/>
          <p:nvPr/>
        </p:nvSpPr>
        <p:spPr>
          <a:xfrm>
            <a:off x="3357550" y="3357562"/>
            <a:ext cx="5486400" cy="830997"/>
          </a:xfrm>
          <a:prstGeom prst="rect">
            <a:avLst/>
          </a:prstGeom>
          <a:noFill/>
        </p:spPr>
        <p:txBody>
          <a:bodyPr wrap="square" rtlCol="0">
            <a:spAutoFit/>
          </a:bodyPr>
          <a:lstStyle/>
          <a:p>
            <a:pPr algn="l" rtl="0"/>
            <a:r>
              <a:rPr lang="en-AU" sz="2400" b="1" kern="1200" dirty="0">
                <a:solidFill>
                  <a:srgbClr val="4F81BD"/>
                </a:solidFill>
                <a:latin typeface="Calibri"/>
                <a:ea typeface="+mn-ea"/>
                <a:cs typeface="+mn-cs"/>
              </a:rPr>
              <a:t>Androgen Deficiency</a:t>
            </a:r>
          </a:p>
          <a:p>
            <a:pPr marL="342900" indent="-342900" algn="l" rtl="0">
              <a:buFont typeface="Arial"/>
              <a:buChar char="•"/>
            </a:pPr>
            <a:r>
              <a:rPr lang="en-AU" sz="2400" kern="1200" dirty="0" err="1">
                <a:solidFill>
                  <a:srgbClr val="4F81BD"/>
                </a:solidFill>
                <a:latin typeface="Calibri"/>
                <a:ea typeface="+mn-ea"/>
                <a:cs typeface="+mn-cs"/>
              </a:rPr>
              <a:t>Klinefelter’s</a:t>
            </a:r>
            <a:r>
              <a:rPr lang="en-AU" sz="2400" kern="1200" dirty="0">
                <a:solidFill>
                  <a:srgbClr val="4F81BD"/>
                </a:solidFill>
                <a:latin typeface="Calibri"/>
                <a:ea typeface="+mn-ea"/>
                <a:cs typeface="+mn-cs"/>
              </a:rPr>
              <a:t> syndrome</a:t>
            </a:r>
            <a:endParaRPr lang="en-AU" sz="2400" kern="1200" dirty="0">
              <a:solidFill>
                <a:srgbClr val="4F81BD"/>
              </a:solidFill>
              <a:latin typeface="Calibri"/>
              <a:ea typeface="+mn-ea"/>
              <a:cs typeface="+mn-cs"/>
            </a:endParaRPr>
          </a:p>
        </p:txBody>
      </p:sp>
      <p:sp>
        <p:nvSpPr>
          <p:cNvPr id="11" name="TextBox 10"/>
          <p:cNvSpPr txBox="1"/>
          <p:nvPr/>
        </p:nvSpPr>
        <p:spPr>
          <a:xfrm>
            <a:off x="3086100" y="304800"/>
            <a:ext cx="7372350" cy="584776"/>
          </a:xfrm>
          <a:prstGeom prst="rect">
            <a:avLst/>
          </a:prstGeom>
          <a:noFill/>
        </p:spPr>
        <p:txBody>
          <a:bodyPr wrap="square" rtlCol="0">
            <a:spAutoFit/>
          </a:bodyPr>
          <a:lstStyle/>
          <a:p>
            <a:pPr algn="l" rtl="0"/>
            <a:r>
              <a:rPr lang="en-AU" sz="3200" b="1" kern="1200" dirty="0">
                <a:solidFill>
                  <a:srgbClr val="1F497D"/>
                </a:solidFill>
                <a:latin typeface="Calibri"/>
                <a:ea typeface="+mn-ea"/>
                <a:cs typeface="+mn-cs"/>
              </a:rPr>
              <a:t>RACGP Accredited Online Education</a:t>
            </a:r>
            <a:endParaRPr lang="en-AU" sz="3200" b="1" kern="1200" dirty="0">
              <a:solidFill>
                <a:srgbClr val="1F497D"/>
              </a:solidFill>
              <a:latin typeface="Calibri"/>
              <a:ea typeface="+mn-ea"/>
              <a:cs typeface="+mn-cs"/>
            </a:endParaRPr>
          </a:p>
        </p:txBody>
      </p:sp>
      <p:pic>
        <p:nvPicPr>
          <p:cNvPr id="12" name="Picture 11" descr="1.jpg"/>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3428988" y="4429132"/>
            <a:ext cx="2568598" cy="1712399"/>
          </a:xfrm>
          <a:prstGeom prst="rect">
            <a:avLst/>
          </a:prstGeom>
        </p:spPr>
      </p:pic>
      <p:sp>
        <p:nvSpPr>
          <p:cNvPr id="13" name="TextBox 12"/>
          <p:cNvSpPr txBox="1"/>
          <p:nvPr/>
        </p:nvSpPr>
        <p:spPr>
          <a:xfrm>
            <a:off x="5929318" y="4572008"/>
            <a:ext cx="4214842" cy="1261884"/>
          </a:xfrm>
          <a:prstGeom prst="rect">
            <a:avLst/>
          </a:prstGeom>
          <a:noFill/>
        </p:spPr>
        <p:txBody>
          <a:bodyPr wrap="square" rtlCol="0">
            <a:spAutoFit/>
          </a:bodyPr>
          <a:lstStyle/>
          <a:p>
            <a:pPr algn="ctr"/>
            <a:r>
              <a:rPr lang="en-AU" sz="2000" b="1" dirty="0" smtClean="0">
                <a:solidFill>
                  <a:schemeClr val="accent1"/>
                </a:solidFill>
              </a:rPr>
              <a:t>Available from Andrology Australia by purchase or </a:t>
            </a:r>
            <a:r>
              <a:rPr lang="en-AU" sz="2000" b="1" u="sng" dirty="0" smtClean="0">
                <a:solidFill>
                  <a:schemeClr val="accent1"/>
                </a:solidFill>
              </a:rPr>
              <a:t>free</a:t>
            </a:r>
            <a:r>
              <a:rPr lang="en-AU" sz="2000" b="1" dirty="0" smtClean="0">
                <a:solidFill>
                  <a:schemeClr val="accent1"/>
                </a:solidFill>
              </a:rPr>
              <a:t> </a:t>
            </a:r>
            <a:r>
              <a:rPr lang="en-AU" sz="2000" b="1" dirty="0" smtClean="0">
                <a:solidFill>
                  <a:schemeClr val="accent1"/>
                </a:solidFill>
              </a:rPr>
              <a:t>if complete an online ALM</a:t>
            </a:r>
            <a:r>
              <a:rPr lang="en-AU" sz="2000" b="1" dirty="0" smtClean="0">
                <a:solidFill>
                  <a:schemeClr val="accent1"/>
                </a:solidFill>
              </a:rPr>
              <a:t>*</a:t>
            </a:r>
          </a:p>
          <a:p>
            <a:pPr algn="ctr"/>
            <a:r>
              <a:rPr lang="en-AU" sz="1600" b="1" dirty="0" smtClean="0">
                <a:solidFill>
                  <a:schemeClr val="accent1"/>
                </a:solidFill>
              </a:rPr>
              <a:t>* Conditions apply</a:t>
            </a:r>
            <a:endParaRPr lang="en-AU" sz="1600" b="1" dirty="0" smtClean="0">
              <a:solidFill>
                <a:schemeClr val="accent1"/>
              </a:solidFill>
            </a:endParaRPr>
          </a:p>
        </p:txBody>
      </p:sp>
    </p:spTree>
    <p:extLst>
      <p:ext uri="{BB962C8B-B14F-4D97-AF65-F5344CB8AC3E}">
        <p14:creationId xmlns="" xmlns:p14="http://schemas.microsoft.com/office/powerpoint/2010/main" val="2374771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Grp="1" noChangeArrowheads="1"/>
          </p:cNvSpPr>
          <p:nvPr>
            <p:ph type="title"/>
          </p:nvPr>
        </p:nvSpPr>
        <p:spPr bwMode="auto">
          <a:ln>
            <a:miter lim="800000"/>
            <a:headEnd/>
            <a:tailEnd/>
          </a:ln>
        </p:spPr>
        <p:txBody>
          <a:bodyPr vert="horz" wrap="square" lIns="91440" tIns="45720" rIns="91440" bIns="45720" numCol="1" anchor="t" anchorCtr="0" compatLnSpc="1">
            <a:prstTxWarp prst="textNoShape">
              <a:avLst/>
            </a:prstTxWarp>
          </a:bodyPr>
          <a:lstStyle/>
          <a:p>
            <a:pPr eaLnBrk="1" hangingPunct="1">
              <a:defRPr/>
            </a:pPr>
            <a:r>
              <a:rPr lang="en-US" sz="3600" dirty="0" smtClean="0">
                <a:solidFill>
                  <a:srgbClr val="FF9933"/>
                </a:solidFill>
              </a:rPr>
              <a:t>Clinical Features of Testosterone Deficiency</a:t>
            </a:r>
          </a:p>
        </p:txBody>
      </p:sp>
      <p:sp>
        <p:nvSpPr>
          <p:cNvPr id="108546" name="Rectangle 2"/>
          <p:cNvSpPr>
            <a:spLocks noGrp="1" noChangeArrowheads="1"/>
          </p:cNvSpPr>
          <p:nvPr>
            <p:ph idx="1"/>
          </p:nvPr>
        </p:nvSpPr>
        <p:spPr bwMode="auto">
          <a:ln>
            <a:miter lim="800000"/>
            <a:headEnd/>
            <a:tailEnd/>
          </a:ln>
        </p:spPr>
        <p:txBody>
          <a:bodyPr vert="horz" wrap="square" lIns="91440" tIns="45720" rIns="91440" bIns="45720" numCol="1" anchor="t" anchorCtr="0" compatLnSpc="1">
            <a:prstTxWarp prst="textNoShape">
              <a:avLst/>
            </a:prstTxWarp>
          </a:bodyPr>
          <a:lstStyle/>
          <a:p>
            <a:pPr eaLnBrk="1" hangingPunct="1">
              <a:buClr>
                <a:srgbClr val="FF9933"/>
              </a:buClr>
              <a:buFont typeface="Wingdings" pitchFamily="2" charset="2"/>
              <a:buChar char="§"/>
              <a:defRPr/>
            </a:pPr>
            <a:r>
              <a:rPr lang="en-AU" b="1" dirty="0" smtClean="0">
                <a:solidFill>
                  <a:srgbClr val="FFFF66"/>
                </a:solidFill>
                <a:effectLst/>
              </a:rPr>
              <a:t>Symptoms are non-specific</a:t>
            </a:r>
          </a:p>
          <a:p>
            <a:pPr lvl="1" eaLnBrk="1" hangingPunct="1">
              <a:buClr>
                <a:srgbClr val="FF9933"/>
              </a:buClr>
              <a:buFont typeface="Wingdings" pitchFamily="2" charset="2"/>
              <a:buChar char="§"/>
              <a:defRPr/>
            </a:pPr>
            <a:r>
              <a:rPr lang="en-AU" sz="2200" b="1" dirty="0" smtClean="0">
                <a:effectLst/>
              </a:rPr>
              <a:t>Declining energy levels, easy fatigue, poor concentration, irritability, depression</a:t>
            </a:r>
          </a:p>
          <a:p>
            <a:pPr lvl="1" eaLnBrk="1" hangingPunct="1">
              <a:buClr>
                <a:srgbClr val="FF9933"/>
              </a:buClr>
              <a:buFont typeface="Wingdings" pitchFamily="2" charset="2"/>
              <a:buChar char="§"/>
              <a:defRPr/>
            </a:pPr>
            <a:r>
              <a:rPr lang="en-AU" sz="2200" b="1" dirty="0" smtClean="0">
                <a:effectLst/>
              </a:rPr>
              <a:t>Decreased strength, muscle loss, increasing fat mass</a:t>
            </a:r>
          </a:p>
          <a:p>
            <a:pPr lvl="1" eaLnBrk="1" hangingPunct="1">
              <a:buClr>
                <a:srgbClr val="FF9933"/>
              </a:buClr>
              <a:buFont typeface="Wingdings" pitchFamily="2" charset="2"/>
              <a:buChar char="§"/>
              <a:defRPr/>
            </a:pPr>
            <a:r>
              <a:rPr lang="en-AU" sz="2200" b="1" dirty="0" smtClean="0">
                <a:effectLst/>
              </a:rPr>
              <a:t>Reduced libido, (erectile dysfunction)</a:t>
            </a:r>
          </a:p>
          <a:p>
            <a:pPr lvl="1" eaLnBrk="1" hangingPunct="1">
              <a:buClr>
                <a:srgbClr val="FF9933"/>
              </a:buClr>
              <a:buFont typeface="Wingdings" pitchFamily="2" charset="2"/>
              <a:buChar char="§"/>
              <a:defRPr/>
            </a:pPr>
            <a:r>
              <a:rPr lang="en-AU" sz="2200" b="1" dirty="0" smtClean="0">
                <a:effectLst/>
              </a:rPr>
              <a:t>Osteoporosis</a:t>
            </a:r>
          </a:p>
          <a:p>
            <a:pPr eaLnBrk="1" hangingPunct="1">
              <a:buClr>
                <a:srgbClr val="FF9933"/>
              </a:buClr>
              <a:buFont typeface="Wingdings" pitchFamily="2" charset="2"/>
              <a:buChar char="§"/>
              <a:defRPr/>
            </a:pPr>
            <a:r>
              <a:rPr lang="en-AU" b="1" dirty="0" smtClean="0">
                <a:solidFill>
                  <a:srgbClr val="FFFF66"/>
                </a:solidFill>
                <a:effectLst/>
              </a:rPr>
              <a:t>Men with longstanding </a:t>
            </a:r>
            <a:r>
              <a:rPr lang="en-AU" b="1" dirty="0" err="1" smtClean="0">
                <a:solidFill>
                  <a:srgbClr val="FFFF66"/>
                </a:solidFill>
                <a:effectLst/>
              </a:rPr>
              <a:t>hypoandrogenism</a:t>
            </a:r>
            <a:r>
              <a:rPr lang="en-AU" b="1" dirty="0" smtClean="0">
                <a:solidFill>
                  <a:srgbClr val="FFFF66"/>
                </a:solidFill>
                <a:effectLst/>
              </a:rPr>
              <a:t> may not complain of symptoms</a:t>
            </a:r>
          </a:p>
          <a:p>
            <a:pPr lvl="1">
              <a:buClr>
                <a:srgbClr val="FF9933"/>
              </a:buClr>
              <a:buFont typeface="Wingdings" pitchFamily="2" charset="2"/>
              <a:buChar char="§"/>
            </a:pPr>
            <a:r>
              <a:rPr lang="en-AU" sz="2200" b="1" dirty="0" smtClean="0">
                <a:effectLst/>
              </a:rPr>
              <a:t>37–47% of men with Te &lt;6.9 nm in MMAS did not have  symptoms of AD 		</a:t>
            </a:r>
            <a:r>
              <a:rPr lang="en-AU" sz="1600" b="1" i="1" dirty="0" err="1" smtClean="0">
                <a:solidFill>
                  <a:srgbClr val="FFFF66"/>
                </a:solidFill>
                <a:effectLst/>
              </a:rPr>
              <a:t>Araujo</a:t>
            </a:r>
            <a:r>
              <a:rPr lang="en-AU" sz="1600" b="1" i="1" dirty="0" smtClean="0">
                <a:solidFill>
                  <a:srgbClr val="FFFF66"/>
                </a:solidFill>
                <a:effectLst/>
              </a:rPr>
              <a:t>  et al. JCEM 89:5920–5926;2004.</a:t>
            </a:r>
          </a:p>
          <a:p>
            <a:pPr lvl="1">
              <a:buClr>
                <a:srgbClr val="FF9933"/>
              </a:buClr>
              <a:buFont typeface="Wingdings" pitchFamily="2" charset="2"/>
              <a:buChar char="§"/>
              <a:defRPr/>
            </a:pPr>
            <a:r>
              <a:rPr lang="en-AU" sz="2200" b="1" dirty="0" smtClean="0">
                <a:effectLst/>
              </a:rPr>
              <a:t>Questionnaires are of limited diagnostic use but may have a role in monitoring treatment</a:t>
            </a:r>
          </a:p>
          <a:p>
            <a:pPr eaLnBrk="1" hangingPunct="1">
              <a:buClr>
                <a:srgbClr val="FF9933"/>
              </a:buClr>
              <a:buFont typeface="Wingdings" pitchFamily="2" charset="2"/>
              <a:buChar char="§"/>
              <a:defRPr/>
            </a:pPr>
            <a:endParaRPr lang="en-AU" b="1" dirty="0" smtClean="0">
              <a:solidFill>
                <a:srgbClr val="FFFF66"/>
              </a:solidFill>
              <a:effectLst/>
            </a:endParaRPr>
          </a:p>
          <a:p>
            <a:pPr eaLnBrk="1" hangingPunct="1">
              <a:buClr>
                <a:srgbClr val="FF9933"/>
              </a:buClr>
              <a:buFont typeface="Wingdings" pitchFamily="2" charset="2"/>
              <a:buChar char="§"/>
              <a:defRPr/>
            </a:pPr>
            <a:endParaRPr lang="en-US" b="1" dirty="0" smtClean="0">
              <a:effectLst/>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3"/>
          <p:cNvSpPr>
            <a:spLocks noGrp="1" noChangeArrowheads="1"/>
          </p:cNvSpPr>
          <p:nvPr>
            <p:ph type="title"/>
          </p:nvPr>
        </p:nvSpPr>
        <p:spPr bwMode="auto">
          <a:xfrm>
            <a:off x="285716" y="274638"/>
            <a:ext cx="9715568" cy="1143000"/>
          </a:xfrm>
          <a:ln>
            <a:miter lim="800000"/>
            <a:headEnd/>
            <a:tailEnd/>
          </a:ln>
        </p:spPr>
        <p:txBody>
          <a:bodyPr vert="horz" wrap="square" lIns="91440" tIns="45720" rIns="91440" bIns="45720" numCol="1" anchor="t" anchorCtr="0" compatLnSpc="1">
            <a:prstTxWarp prst="textNoShape">
              <a:avLst/>
            </a:prstTxWarp>
          </a:bodyPr>
          <a:lstStyle/>
          <a:p>
            <a:pPr eaLnBrk="1" hangingPunct="1">
              <a:defRPr/>
            </a:pPr>
            <a:r>
              <a:rPr lang="en-AU" sz="3600" dirty="0" smtClean="0">
                <a:solidFill>
                  <a:srgbClr val="FF9933"/>
                </a:solidFill>
              </a:rPr>
              <a:t>Approved Indications for </a:t>
            </a:r>
            <a:br>
              <a:rPr lang="en-AU" sz="3600" dirty="0" smtClean="0">
                <a:solidFill>
                  <a:srgbClr val="FF9933"/>
                </a:solidFill>
              </a:rPr>
            </a:br>
            <a:r>
              <a:rPr lang="en-AU" sz="3600" dirty="0" smtClean="0">
                <a:solidFill>
                  <a:srgbClr val="FF9933"/>
                </a:solidFill>
              </a:rPr>
              <a:t>Testosterone Rx with Androgen Deficiency</a:t>
            </a:r>
            <a:endParaRPr lang="en-US" sz="3600" dirty="0" smtClean="0">
              <a:solidFill>
                <a:srgbClr val="FF9933"/>
              </a:solidFill>
            </a:endParaRPr>
          </a:p>
        </p:txBody>
      </p:sp>
      <p:sp>
        <p:nvSpPr>
          <p:cNvPr id="82946" name="Rectangle 2"/>
          <p:cNvSpPr>
            <a:spLocks noGrp="1" noChangeArrowheads="1"/>
          </p:cNvSpPr>
          <p:nvPr>
            <p:ph idx="1"/>
          </p:nvPr>
        </p:nvSpPr>
        <p:spPr bwMode="auto">
          <a:xfrm>
            <a:off x="285716" y="1643050"/>
            <a:ext cx="9644130" cy="4525963"/>
          </a:xfrm>
          <a:ln>
            <a:miter lim="800000"/>
            <a:headEnd/>
            <a:tailEnd/>
          </a:ln>
        </p:spPr>
        <p:txBody>
          <a:bodyPr vert="horz" wrap="square" lIns="91440" tIns="45720" rIns="91440" bIns="45720" numCol="1" anchor="t" anchorCtr="0" compatLnSpc="1">
            <a:prstTxWarp prst="textNoShape">
              <a:avLst/>
            </a:prstTxWarp>
          </a:bodyPr>
          <a:lstStyle/>
          <a:p>
            <a:pPr eaLnBrk="1" hangingPunct="1">
              <a:buClr>
                <a:srgbClr val="FF9900"/>
              </a:buClr>
              <a:defRPr/>
            </a:pPr>
            <a:r>
              <a:rPr lang="en-AU" sz="2400" b="1" dirty="0" smtClean="0">
                <a:solidFill>
                  <a:srgbClr val="FFFF66"/>
                </a:solidFill>
                <a:effectLst/>
              </a:rPr>
              <a:t>Clinical </a:t>
            </a:r>
            <a:r>
              <a:rPr lang="en-AU" sz="2400" b="1" dirty="0" smtClean="0">
                <a:solidFill>
                  <a:srgbClr val="FFFF66"/>
                </a:solidFill>
                <a:effectLst/>
              </a:rPr>
              <a:t>criteria:</a:t>
            </a:r>
          </a:p>
          <a:p>
            <a:pPr lvl="1">
              <a:buClr>
                <a:srgbClr val="FFFF66"/>
              </a:buClr>
              <a:buNone/>
            </a:pPr>
            <a:r>
              <a:rPr lang="en-AU" sz="2200" b="1" dirty="0" smtClean="0">
                <a:effectLst/>
              </a:rPr>
              <a:t>	Patient </a:t>
            </a:r>
            <a:r>
              <a:rPr lang="en-AU" sz="2200" b="1" dirty="0" smtClean="0">
                <a:effectLst/>
              </a:rPr>
              <a:t>must have an established pituitary or testicular disorder.</a:t>
            </a:r>
          </a:p>
          <a:p>
            <a:pPr>
              <a:buClr>
                <a:srgbClr val="FF9900"/>
              </a:buClr>
            </a:pPr>
            <a:r>
              <a:rPr lang="en-AU" sz="2400" b="1" dirty="0" smtClean="0">
                <a:solidFill>
                  <a:srgbClr val="FFFF66"/>
                </a:solidFill>
                <a:effectLst/>
              </a:rPr>
              <a:t>Population criteria:</a:t>
            </a:r>
          </a:p>
          <a:p>
            <a:pPr lvl="1">
              <a:buNone/>
            </a:pPr>
            <a:r>
              <a:rPr lang="en-AU" sz="2200" b="1" dirty="0" smtClean="0">
                <a:effectLst/>
              </a:rPr>
              <a:t>	Patient </a:t>
            </a:r>
            <a:r>
              <a:rPr lang="en-AU" sz="2200" b="1" dirty="0" smtClean="0">
                <a:effectLst/>
              </a:rPr>
              <a:t>must be male.</a:t>
            </a:r>
          </a:p>
          <a:p>
            <a:pPr>
              <a:buClr>
                <a:srgbClr val="FF9900"/>
              </a:buClr>
            </a:pPr>
            <a:r>
              <a:rPr lang="en-AU" sz="2400" b="1" dirty="0" smtClean="0">
                <a:solidFill>
                  <a:srgbClr val="FFFF66"/>
                </a:solidFill>
                <a:effectLst/>
              </a:rPr>
              <a:t>Treatment criteria:</a:t>
            </a:r>
          </a:p>
          <a:p>
            <a:pPr lvl="1">
              <a:buNone/>
            </a:pPr>
            <a:r>
              <a:rPr lang="en-AU" b="1" dirty="0" smtClean="0">
                <a:effectLst/>
              </a:rPr>
              <a:t>	</a:t>
            </a:r>
            <a:r>
              <a:rPr lang="en-AU" sz="2200" b="1" dirty="0" smtClean="0">
                <a:effectLst/>
              </a:rPr>
              <a:t>Must </a:t>
            </a:r>
            <a:r>
              <a:rPr lang="en-AU" sz="2200" b="1" dirty="0" smtClean="0">
                <a:effectLst/>
              </a:rPr>
              <a:t>be treated by a specialist paediatric endocrinologist, specialist urologist, specialist endocrinologist or a registered member of the Australasian Chapter of Sexual Health Medicine; or in consultation with one of these specialists; or have an appointment to be assessed by one of these specialists. </a:t>
            </a:r>
          </a:p>
          <a:p>
            <a:pPr lvl="2">
              <a:buNone/>
            </a:pPr>
            <a:r>
              <a:rPr lang="en-AU" sz="1800" b="1" u="sng" dirty="0" smtClean="0">
                <a:effectLst/>
              </a:rPr>
              <a:t>The name of the specialist must be included in the authority application.</a:t>
            </a:r>
          </a:p>
          <a:p>
            <a:pPr eaLnBrk="1" hangingPunct="1">
              <a:defRPr/>
            </a:pPr>
            <a:endParaRPr lang="en-AU" b="1" dirty="0" smtClean="0">
              <a:solidFill>
                <a:srgbClr val="FFFF66"/>
              </a:solidFill>
              <a:effectLst/>
            </a:endParaRPr>
          </a:p>
          <a:p>
            <a:pPr eaLnBrk="1" hangingPunct="1">
              <a:defRPr/>
            </a:pPr>
            <a:endParaRPr lang="en-AU" b="1" dirty="0" smtClean="0">
              <a:solidFill>
                <a:srgbClr val="A11E8C"/>
              </a:solidFill>
              <a:effectLst/>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47"/>
          <p:cNvGraphicFramePr>
            <a:graphicFrameLocks noGrp="1"/>
          </p:cNvGraphicFramePr>
          <p:nvPr/>
        </p:nvGraphicFramePr>
        <p:xfrm>
          <a:off x="571468" y="1000108"/>
          <a:ext cx="9215502" cy="5472916"/>
        </p:xfrm>
        <a:graphic>
          <a:graphicData uri="http://schemas.openxmlformats.org/drawingml/2006/table">
            <a:tbl>
              <a:tblPr/>
              <a:tblGrid>
                <a:gridCol w="3937533"/>
                <a:gridCol w="5277969"/>
              </a:tblGrid>
              <a:tr h="42976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000066"/>
                          </a:solidFill>
                          <a:effectLst/>
                          <a:latin typeface="+mn-lt"/>
                        </a:rPr>
                        <a:t>Treatment</a:t>
                      </a:r>
                      <a:endParaRPr kumimoji="0" lang="en-US" sz="2000" b="0" i="0" u="none" strike="noStrike" cap="none" normalizeH="0" baseline="0" dirty="0" smtClean="0">
                        <a:ln>
                          <a:noFill/>
                        </a:ln>
                        <a:solidFill>
                          <a:srgbClr val="000066"/>
                        </a:solidFill>
                        <a:effectLst/>
                        <a:latin typeface="+mn-lt"/>
                      </a:endParaRPr>
                    </a:p>
                  </a:txBody>
                  <a:tcPr marL="102870" marR="102870" horzOverflow="overflow">
                    <a:lnL w="38100" cap="flat" cmpd="sng" algn="ctr">
                      <a:solidFill>
                        <a:srgbClr val="009999"/>
                      </a:solidFill>
                      <a:prstDash val="solid"/>
                      <a:round/>
                      <a:headEnd type="none" w="med" len="med"/>
                      <a:tailEnd type="none" w="med" len="med"/>
                    </a:lnL>
                    <a:lnR w="12700" cap="flat" cmpd="sng" algn="ctr">
                      <a:solidFill>
                        <a:srgbClr val="009999"/>
                      </a:solidFill>
                      <a:prstDash val="solid"/>
                      <a:round/>
                      <a:headEnd type="none" w="med" len="med"/>
                      <a:tailEnd type="none" w="med" len="med"/>
                    </a:lnR>
                    <a:lnT w="381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rgbClr val="BBE0E3"/>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AU" sz="2000" b="0" i="0" u="none" strike="noStrike" cap="none" normalizeH="0" baseline="0" dirty="0" smtClean="0">
                          <a:ln>
                            <a:noFill/>
                          </a:ln>
                          <a:solidFill>
                            <a:srgbClr val="000066"/>
                          </a:solidFill>
                          <a:effectLst/>
                          <a:latin typeface="+mn-lt"/>
                        </a:rPr>
                        <a:t>Dosage</a:t>
                      </a:r>
                      <a:endParaRPr kumimoji="0" lang="en-US" sz="2000" b="0" i="0" u="none" strike="noStrike" cap="none" normalizeH="0" baseline="0" dirty="0" smtClean="0">
                        <a:ln>
                          <a:noFill/>
                        </a:ln>
                        <a:solidFill>
                          <a:srgbClr val="000066"/>
                        </a:solidFill>
                        <a:effectLst/>
                        <a:latin typeface="+mn-lt"/>
                      </a:endParaRPr>
                    </a:p>
                  </a:txBody>
                  <a:tcPr marL="102870" marR="102870" horzOverflow="overflow">
                    <a:lnL w="12700" cap="flat" cmpd="sng" algn="ctr">
                      <a:solidFill>
                        <a:srgbClr val="009999"/>
                      </a:solidFill>
                      <a:prstDash val="solid"/>
                      <a:round/>
                      <a:headEnd type="none" w="med" len="med"/>
                      <a:tailEnd type="none" w="med" len="med"/>
                    </a:lnL>
                    <a:lnR w="38100" cap="flat" cmpd="sng" algn="ctr">
                      <a:solidFill>
                        <a:srgbClr val="009999"/>
                      </a:solidFill>
                      <a:prstDash val="solid"/>
                      <a:round/>
                      <a:headEnd type="none" w="med" len="med"/>
                      <a:tailEnd type="none" w="med" len="med"/>
                    </a:lnR>
                    <a:lnT w="381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rgbClr val="BBE0E3"/>
                    </a:solidFill>
                  </a:tcPr>
                </a:tc>
              </a:tr>
              <a:tr h="48007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accent3">
                              <a:lumMod val="75000"/>
                            </a:schemeClr>
                          </a:solidFill>
                          <a:effectLst/>
                          <a:latin typeface="+mn-lt"/>
                          <a:ea typeface="宋体" pitchFamily="2" charset="-122"/>
                        </a:rPr>
                        <a:t>Subcutaneous implants</a:t>
                      </a:r>
                      <a:endParaRPr kumimoji="0" lang="en-US" sz="1600" b="1" i="0" u="none" strike="noStrike" cap="none" normalizeH="0" baseline="0" dirty="0" smtClean="0">
                        <a:ln>
                          <a:noFill/>
                        </a:ln>
                        <a:solidFill>
                          <a:schemeClr val="accent3">
                            <a:lumMod val="75000"/>
                          </a:schemeClr>
                        </a:solidFill>
                        <a:effectLst/>
                        <a:latin typeface="+mn-lt"/>
                      </a:endParaRPr>
                    </a:p>
                  </a:txBody>
                  <a:tcPr marL="102870" marR="102870" horzOverflow="overflow">
                    <a:lnL w="38100" cap="flat" cmpd="sng" algn="ctr">
                      <a:solidFill>
                        <a:srgbClr val="009999"/>
                      </a:solidFill>
                      <a:prstDash val="solid"/>
                      <a:round/>
                      <a:headEnd type="none" w="med" len="med"/>
                      <a:tailEnd type="none" w="med" len="med"/>
                    </a:lnL>
                    <a:lnR w="127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600" b="1" i="0" u="none" strike="noStrike" cap="none" normalizeH="0" baseline="0" dirty="0" smtClean="0">
                          <a:ln>
                            <a:noFill/>
                          </a:ln>
                          <a:solidFill>
                            <a:schemeClr val="accent3">
                              <a:lumMod val="75000"/>
                            </a:schemeClr>
                          </a:solidFill>
                          <a:effectLst/>
                          <a:latin typeface="+mn-lt"/>
                          <a:ea typeface="宋体" pitchFamily="2" charset="-122"/>
                        </a:rPr>
                        <a:t>3-4 x 200mg pellets every 4-6 months</a:t>
                      </a:r>
                      <a:endParaRPr kumimoji="0" lang="en-US" sz="1600" b="1" i="0" u="none" strike="noStrike" cap="none" normalizeH="0" baseline="0" dirty="0" smtClean="0">
                        <a:ln>
                          <a:noFill/>
                        </a:ln>
                        <a:solidFill>
                          <a:schemeClr val="accent3">
                            <a:lumMod val="75000"/>
                          </a:schemeClr>
                        </a:solidFill>
                        <a:effectLst/>
                        <a:latin typeface="+mn-lt"/>
                      </a:endParaRPr>
                    </a:p>
                  </a:txBody>
                  <a:tcPr marL="102870" marR="102870" horzOverflow="overflow">
                    <a:lnL w="12700" cap="flat" cmpd="sng" algn="ctr">
                      <a:solidFill>
                        <a:srgbClr val="009999"/>
                      </a:solidFill>
                      <a:prstDash val="solid"/>
                      <a:round/>
                      <a:headEnd type="none" w="med" len="med"/>
                      <a:tailEnd type="none" w="med" len="med"/>
                    </a:lnL>
                    <a:lnR w="381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noFill/>
                  </a:tcPr>
                </a:tc>
              </a:tr>
              <a:tr h="8925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rgbClr val="000066"/>
                          </a:solidFill>
                          <a:effectLst/>
                          <a:latin typeface="+mn-lt"/>
                          <a:ea typeface="宋体" pitchFamily="2" charset="-122"/>
                        </a:rPr>
                        <a:t> Injections </a:t>
                      </a:r>
                      <a:r>
                        <a:rPr kumimoji="0" lang="en-US" altLang="zh-CN" sz="1800" b="1" i="0" u="none" strike="noStrike" cap="none" normalizeH="0" baseline="0" dirty="0" smtClean="0">
                          <a:ln>
                            <a:noFill/>
                          </a:ln>
                          <a:solidFill>
                            <a:srgbClr val="000066"/>
                          </a:solidFill>
                          <a:effectLst/>
                          <a:latin typeface="+mn-lt"/>
                          <a:ea typeface="宋体" pitchFamily="2" charset="-122"/>
                        </a:rPr>
                        <a:t>(IM)</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smtClean="0">
                          <a:ln>
                            <a:noFill/>
                          </a:ln>
                          <a:solidFill>
                            <a:srgbClr val="000066"/>
                          </a:solidFill>
                          <a:effectLst/>
                          <a:latin typeface="+mn-lt"/>
                          <a:ea typeface="宋体" pitchFamily="2" charset="-122"/>
                        </a:rPr>
                        <a:t> </a:t>
                      </a:r>
                      <a:r>
                        <a:rPr kumimoji="0" lang="en-US" altLang="zh-CN" sz="1800" b="0" i="0" u="none" strike="noStrike" cap="none" normalizeH="0" baseline="0" dirty="0" smtClean="0">
                          <a:ln>
                            <a:noFill/>
                          </a:ln>
                          <a:solidFill>
                            <a:srgbClr val="000066"/>
                          </a:solidFill>
                          <a:effectLst/>
                          <a:latin typeface="+mn-lt"/>
                          <a:ea typeface="宋体" pitchFamily="2" charset="-122"/>
                        </a:rPr>
                        <a:t> </a:t>
                      </a:r>
                      <a:r>
                        <a:rPr kumimoji="0" lang="en-US" sz="1800" b="1" i="0" u="none" strike="noStrike" cap="none" normalizeH="0" baseline="0" dirty="0" err="1" smtClean="0">
                          <a:ln>
                            <a:noFill/>
                          </a:ln>
                          <a:solidFill>
                            <a:srgbClr val="000066"/>
                          </a:solidFill>
                          <a:effectLst/>
                          <a:latin typeface="+mn-lt"/>
                        </a:rPr>
                        <a:t>Sustanon</a:t>
                      </a:r>
                      <a:r>
                        <a:rPr kumimoji="0" lang="en-US" sz="1800" b="1" i="0" u="none" strike="noStrike" cap="none" normalizeH="0" baseline="0" dirty="0" smtClean="0">
                          <a:ln>
                            <a:noFill/>
                          </a:ln>
                          <a:solidFill>
                            <a:srgbClr val="000066"/>
                          </a:solidFill>
                          <a:effectLst/>
                          <a:latin typeface="+mn-lt"/>
                        </a:rPr>
                        <a:t>®, </a:t>
                      </a:r>
                      <a:r>
                        <a:rPr kumimoji="0" lang="en-US" sz="1800" b="1" i="0" u="none" strike="noStrike" cap="none" normalizeH="0" baseline="0" dirty="0" err="1" smtClean="0">
                          <a:ln>
                            <a:noFill/>
                          </a:ln>
                          <a:solidFill>
                            <a:srgbClr val="000066"/>
                          </a:solidFill>
                          <a:effectLst/>
                          <a:latin typeface="+mn-lt"/>
                        </a:rPr>
                        <a:t>Primoteston</a:t>
                      </a:r>
                      <a:r>
                        <a:rPr kumimoji="0" lang="en-US" sz="1800" b="1" i="0" u="none" strike="noStrike" cap="none" normalizeH="0" baseline="0" dirty="0" smtClean="0">
                          <a:ln>
                            <a:noFill/>
                          </a:ln>
                          <a:solidFill>
                            <a:srgbClr val="000066"/>
                          </a:solidFill>
                          <a:effectLst/>
                          <a:latin typeface="+mn-lt"/>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mn-lt"/>
                        </a:rPr>
                        <a:t> </a:t>
                      </a:r>
                      <a:r>
                        <a:rPr kumimoji="0" lang="en-US" sz="1800" b="1" i="0" u="none" strike="noStrike" cap="none" normalizeH="0" baseline="0" dirty="0" smtClean="0">
                          <a:ln>
                            <a:noFill/>
                          </a:ln>
                          <a:solidFill>
                            <a:srgbClr val="000066"/>
                          </a:solidFill>
                          <a:effectLst/>
                          <a:latin typeface="+mn-lt"/>
                        </a:rPr>
                        <a:t> </a:t>
                      </a:r>
                      <a:r>
                        <a:rPr kumimoji="0" lang="en-US" sz="1800" b="1" i="0" u="none" strike="noStrike" cap="none" normalizeH="0" baseline="0" dirty="0" err="1" smtClean="0">
                          <a:ln>
                            <a:noFill/>
                          </a:ln>
                          <a:solidFill>
                            <a:srgbClr val="000066"/>
                          </a:solidFill>
                          <a:effectLst/>
                          <a:latin typeface="+mn-lt"/>
                        </a:rPr>
                        <a:t>Reandron</a:t>
                      </a:r>
                      <a:r>
                        <a:rPr kumimoji="0" lang="en-US" sz="1800" b="1" i="0" u="none" strike="noStrike" cap="none" normalizeH="0" baseline="0" dirty="0" smtClean="0">
                          <a:ln>
                            <a:noFill/>
                          </a:ln>
                          <a:solidFill>
                            <a:srgbClr val="000066"/>
                          </a:solidFill>
                          <a:effectLst/>
                          <a:latin typeface="+mn-lt"/>
                        </a:rPr>
                        <a:t>®		</a:t>
                      </a:r>
                    </a:p>
                  </a:txBody>
                  <a:tcPr marL="102870" marR="102870" horzOverflow="overflow">
                    <a:lnL w="38100" cap="flat" cmpd="sng" algn="ctr">
                      <a:solidFill>
                        <a:srgbClr val="009999"/>
                      </a:solidFill>
                      <a:prstDash val="solid"/>
                      <a:round/>
                      <a:headEnd type="none" w="med" len="med"/>
                      <a:tailEnd type="none" w="med" len="med"/>
                    </a:lnL>
                    <a:lnR w="127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66"/>
                        </a:solidFill>
                        <a:effectLst/>
                        <a:latin typeface="+mn-l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mn-lt"/>
                        </a:rPr>
                        <a:t>250mg every 2-3 wks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mn-lt"/>
                        </a:rPr>
                        <a:t>1000mg every 12 wks </a:t>
                      </a:r>
                      <a:r>
                        <a:rPr kumimoji="0" lang="en-US" sz="1800" b="1" i="0" u="none" strike="noStrike" cap="none" normalizeH="0" baseline="0" dirty="0" smtClean="0">
                          <a:ln>
                            <a:noFill/>
                          </a:ln>
                          <a:solidFill>
                            <a:srgbClr val="000066"/>
                          </a:solidFill>
                          <a:effectLst/>
                          <a:latin typeface="+mn-lt"/>
                        </a:rPr>
                        <a:t>  (</a:t>
                      </a:r>
                      <a:r>
                        <a:rPr kumimoji="0" lang="en-US" sz="1800" b="1" i="1" u="none" strike="noStrike" cap="none" normalizeH="0" baseline="0" dirty="0" smtClean="0">
                          <a:ln>
                            <a:noFill/>
                          </a:ln>
                          <a:solidFill>
                            <a:srgbClr val="000066"/>
                          </a:solidFill>
                          <a:effectLst/>
                          <a:latin typeface="+mn-lt"/>
                        </a:rPr>
                        <a:t>loading dose at 6 wks)</a:t>
                      </a:r>
                      <a:r>
                        <a:rPr kumimoji="0" lang="en-US" sz="1800" b="1" i="0" u="none" strike="noStrike" cap="none" normalizeH="0" baseline="0" dirty="0" smtClean="0">
                          <a:ln>
                            <a:noFill/>
                          </a:ln>
                          <a:solidFill>
                            <a:srgbClr val="000066"/>
                          </a:solidFill>
                          <a:effectLst/>
                          <a:latin typeface="+mn-lt"/>
                        </a:rPr>
                        <a:t> </a:t>
                      </a:r>
                    </a:p>
                  </a:txBody>
                  <a:tcPr marL="102870" marR="102870" horzOverflow="overflow">
                    <a:lnL w="12700" cap="flat" cmpd="sng" algn="ctr">
                      <a:solidFill>
                        <a:srgbClr val="009999"/>
                      </a:solidFill>
                      <a:prstDash val="solid"/>
                      <a:round/>
                      <a:headEnd type="none" w="med" len="med"/>
                      <a:tailEnd type="none" w="med" len="med"/>
                    </a:lnL>
                    <a:lnR w="381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chemeClr val="accent1"/>
                    </a:solidFill>
                  </a:tcPr>
                </a:tc>
              </a:tr>
              <a:tr h="6827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dirty="0" err="1" smtClean="0">
                          <a:ln>
                            <a:noFill/>
                          </a:ln>
                          <a:solidFill>
                            <a:srgbClr val="000066"/>
                          </a:solidFill>
                          <a:effectLst/>
                          <a:latin typeface="+mn-lt"/>
                          <a:ea typeface="宋体" pitchFamily="2" charset="-122"/>
                        </a:rPr>
                        <a:t>Transdermal</a:t>
                      </a:r>
                      <a:r>
                        <a:rPr kumimoji="0" lang="en-US" altLang="zh-CN" sz="1800" b="1" i="0" u="none" strike="noStrike" cap="none" normalizeH="0" baseline="0" dirty="0" smtClean="0">
                          <a:ln>
                            <a:noFill/>
                          </a:ln>
                          <a:solidFill>
                            <a:srgbClr val="000066"/>
                          </a:solidFill>
                          <a:effectLst/>
                          <a:latin typeface="+mn-lt"/>
                          <a:ea typeface="宋体" pitchFamily="2" charset="-122"/>
                        </a:rPr>
                        <a:t> patch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rgbClr val="000066"/>
                          </a:solidFill>
                          <a:effectLst/>
                          <a:latin typeface="+mn-lt"/>
                          <a:ea typeface="宋体" pitchFamily="2" charset="-122"/>
                        </a:rPr>
                        <a:t> </a:t>
                      </a:r>
                      <a:r>
                        <a:rPr kumimoji="0" lang="en-US" altLang="zh-CN" sz="1800" b="1" i="0" u="none" strike="noStrike" cap="none" normalizeH="0" baseline="0" dirty="0" smtClean="0">
                          <a:ln>
                            <a:noFill/>
                          </a:ln>
                          <a:solidFill>
                            <a:srgbClr val="000066"/>
                          </a:solidFill>
                          <a:effectLst/>
                          <a:latin typeface="+mn-lt"/>
                          <a:ea typeface="宋体" pitchFamily="2" charset="-122"/>
                        </a:rPr>
                        <a:t> </a:t>
                      </a:r>
                      <a:r>
                        <a:rPr kumimoji="0" lang="en-US" sz="1800" b="1" i="0" u="none" strike="noStrike" cap="none" normalizeH="0" baseline="0" dirty="0" err="1" smtClean="0">
                          <a:ln>
                            <a:noFill/>
                          </a:ln>
                          <a:solidFill>
                            <a:srgbClr val="000066"/>
                          </a:solidFill>
                          <a:effectLst/>
                          <a:latin typeface="+mn-lt"/>
                        </a:rPr>
                        <a:t>Androderm</a:t>
                      </a:r>
                      <a:r>
                        <a:rPr kumimoji="0" lang="en-US" sz="1800" b="1" i="0" u="none" strike="noStrike" cap="none" normalizeH="0" baseline="0" dirty="0" smtClean="0">
                          <a:ln>
                            <a:noFill/>
                          </a:ln>
                          <a:solidFill>
                            <a:srgbClr val="000066"/>
                          </a:solidFill>
                          <a:effectLst/>
                          <a:latin typeface="+mn-lt"/>
                        </a:rPr>
                        <a:t>®		</a:t>
                      </a:r>
                    </a:p>
                  </a:txBody>
                  <a:tcPr marL="102870" marR="102870" horzOverflow="overflow">
                    <a:lnL w="38100" cap="flat" cmpd="sng" algn="ctr">
                      <a:solidFill>
                        <a:srgbClr val="009999"/>
                      </a:solidFill>
                      <a:prstDash val="solid"/>
                      <a:round/>
                      <a:headEnd type="none" w="med" len="med"/>
                      <a:tailEnd type="none" w="med" len="med"/>
                    </a:lnL>
                    <a:lnR w="127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66"/>
                        </a:solidFill>
                        <a:effectLst/>
                        <a:latin typeface="+mn-lt"/>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1" i="0" u="none" strike="noStrike" cap="none" normalizeH="0" baseline="0" dirty="0" smtClean="0">
                          <a:ln>
                            <a:noFill/>
                          </a:ln>
                          <a:solidFill>
                            <a:srgbClr val="000066"/>
                          </a:solidFill>
                          <a:effectLst/>
                          <a:latin typeface="+mn-lt"/>
                        </a:rPr>
                        <a:t>2.5mg applied nightly ; 5mg applied nightly</a:t>
                      </a:r>
                    </a:p>
                  </a:txBody>
                  <a:tcPr marL="102870" marR="102870" horzOverflow="overflow">
                    <a:lnL w="12700" cap="flat" cmpd="sng" algn="ctr">
                      <a:solidFill>
                        <a:srgbClr val="009999"/>
                      </a:solidFill>
                      <a:prstDash val="solid"/>
                      <a:round/>
                      <a:headEnd type="none" w="med" len="med"/>
                      <a:tailEnd type="none" w="med" len="med"/>
                    </a:lnL>
                    <a:lnR w="381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chemeClr val="accent1"/>
                    </a:solidFill>
                  </a:tcPr>
                </a:tc>
              </a:tr>
              <a:tr h="684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000066"/>
                          </a:solidFill>
                          <a:effectLst/>
                          <a:latin typeface="+mn-lt"/>
                        </a:rPr>
                        <a:t>Transdermal</a:t>
                      </a:r>
                      <a:r>
                        <a:rPr kumimoji="0" lang="en-US" sz="1800" b="1" i="0" u="none" strike="noStrike" cap="none" normalizeH="0" baseline="0" dirty="0" smtClean="0">
                          <a:ln>
                            <a:noFill/>
                          </a:ln>
                          <a:solidFill>
                            <a:srgbClr val="000066"/>
                          </a:solidFill>
                          <a:effectLst/>
                          <a:latin typeface="+mn-lt"/>
                        </a:rPr>
                        <a:t> gel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mn-lt"/>
                        </a:rPr>
                        <a:t> </a:t>
                      </a:r>
                      <a:r>
                        <a:rPr kumimoji="0" lang="en-US" sz="1800" b="1" i="0" u="none" strike="noStrike" cap="none" normalizeH="0" baseline="0" dirty="0" smtClean="0">
                          <a:ln>
                            <a:noFill/>
                          </a:ln>
                          <a:solidFill>
                            <a:srgbClr val="000066"/>
                          </a:solidFill>
                          <a:effectLst/>
                          <a:latin typeface="+mn-lt"/>
                        </a:rPr>
                        <a:t> </a:t>
                      </a:r>
                      <a:r>
                        <a:rPr kumimoji="0" lang="en-US" sz="1800" b="1" i="0" u="none" strike="noStrike" cap="none" normalizeH="0" baseline="0" dirty="0" err="1" smtClean="0">
                          <a:ln>
                            <a:noFill/>
                          </a:ln>
                          <a:solidFill>
                            <a:srgbClr val="000066"/>
                          </a:solidFill>
                          <a:effectLst/>
                          <a:latin typeface="+mn-lt"/>
                        </a:rPr>
                        <a:t>Testogel</a:t>
                      </a:r>
                      <a:r>
                        <a:rPr kumimoji="0" lang="en-US" sz="1800" b="1" i="0" u="none" strike="noStrike" cap="none" normalizeH="0" baseline="0" dirty="0" smtClean="0">
                          <a:ln>
                            <a:noFill/>
                          </a:ln>
                          <a:solidFill>
                            <a:srgbClr val="000066"/>
                          </a:solidFill>
                          <a:effectLst/>
                          <a:latin typeface="+mn-lt"/>
                        </a:rPr>
                        <a:t>®	</a:t>
                      </a:r>
                    </a:p>
                  </a:txBody>
                  <a:tcPr marL="102870" marR="102870" horzOverflow="overflow">
                    <a:lnL w="38100" cap="flat" cmpd="sng" algn="ctr">
                      <a:solidFill>
                        <a:srgbClr val="009999"/>
                      </a:solidFill>
                      <a:prstDash val="solid"/>
                      <a:round/>
                      <a:headEnd type="none" w="med" len="med"/>
                      <a:tailEnd type="none" w="med" len="med"/>
                    </a:lnL>
                    <a:lnR w="127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66"/>
                        </a:solidFill>
                        <a:effectLst/>
                        <a:latin typeface="+mn-l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mn-lt"/>
                        </a:rPr>
                        <a:t>50mg/5g daily</a:t>
                      </a:r>
                    </a:p>
                  </a:txBody>
                  <a:tcPr marL="102870" marR="102870" horzOverflow="overflow">
                    <a:lnL w="12700" cap="flat" cmpd="sng" algn="ctr">
                      <a:solidFill>
                        <a:srgbClr val="009999"/>
                      </a:solidFill>
                      <a:prstDash val="solid"/>
                      <a:round/>
                      <a:headEnd type="none" w="med" len="med"/>
                      <a:tailEnd type="none" w="med" len="med"/>
                    </a:lnL>
                    <a:lnR w="381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chemeClr val="accent1"/>
                    </a:solidFill>
                  </a:tcPr>
                </a:tc>
              </a:tr>
              <a:tr h="68439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err="1" smtClean="0">
                          <a:ln>
                            <a:noFill/>
                          </a:ln>
                          <a:solidFill>
                            <a:srgbClr val="000066"/>
                          </a:solidFill>
                          <a:effectLst/>
                          <a:latin typeface="+mn-lt"/>
                        </a:rPr>
                        <a:t>Trandermal</a:t>
                      </a:r>
                      <a:r>
                        <a:rPr kumimoji="0" lang="en-US" sz="1800" b="1" i="0" u="none" strike="noStrike" cap="none" normalizeH="0" baseline="0" dirty="0" smtClean="0">
                          <a:ln>
                            <a:noFill/>
                          </a:ln>
                          <a:solidFill>
                            <a:srgbClr val="000066"/>
                          </a:solidFill>
                          <a:effectLst/>
                          <a:latin typeface="+mn-lt"/>
                        </a:rPr>
                        <a:t> solution</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mn-lt"/>
                        </a:rPr>
                        <a:t> </a:t>
                      </a:r>
                      <a:r>
                        <a:rPr kumimoji="0" lang="en-US" sz="1800" b="1" i="0" u="none" strike="noStrike" cap="none" normalizeH="0" baseline="0" dirty="0" smtClean="0">
                          <a:ln>
                            <a:noFill/>
                          </a:ln>
                          <a:solidFill>
                            <a:srgbClr val="000066"/>
                          </a:solidFill>
                          <a:effectLst/>
                          <a:latin typeface="+mn-lt"/>
                        </a:rPr>
                        <a:t> </a:t>
                      </a:r>
                      <a:r>
                        <a:rPr kumimoji="0" lang="en-US" sz="1800" b="1" i="0" u="none" strike="noStrike" cap="none" normalizeH="0" baseline="0" dirty="0" err="1" smtClean="0">
                          <a:ln>
                            <a:noFill/>
                          </a:ln>
                          <a:solidFill>
                            <a:srgbClr val="000066"/>
                          </a:solidFill>
                          <a:effectLst/>
                          <a:latin typeface="+mn-lt"/>
                        </a:rPr>
                        <a:t>Axiron</a:t>
                      </a:r>
                      <a:r>
                        <a:rPr kumimoji="0" lang="en-US" sz="1800" b="1" i="0" u="none" strike="noStrike" cap="none" normalizeH="0" baseline="0" dirty="0" smtClean="0">
                          <a:ln>
                            <a:noFill/>
                          </a:ln>
                          <a:solidFill>
                            <a:srgbClr val="000066"/>
                          </a:solidFill>
                          <a:effectLst/>
                          <a:latin typeface="+mn-lt"/>
                        </a:rPr>
                        <a:t>®</a:t>
                      </a:r>
                    </a:p>
                  </a:txBody>
                  <a:tcPr marL="102870" marR="102870" horzOverflow="overflow">
                    <a:lnL w="38100" cap="flat" cmpd="sng" algn="ctr">
                      <a:solidFill>
                        <a:srgbClr val="009999"/>
                      </a:solidFill>
                      <a:prstDash val="solid"/>
                      <a:round/>
                      <a:headEnd type="none" w="med" len="med"/>
                      <a:tailEnd type="none" w="med" len="med"/>
                    </a:lnL>
                    <a:lnR w="127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66"/>
                        </a:solidFill>
                        <a:effectLst/>
                        <a:latin typeface="+mn-l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mn-lt"/>
                        </a:rPr>
                        <a:t>2 actuations (60mg) daily to </a:t>
                      </a:r>
                      <a:r>
                        <a:rPr kumimoji="0" lang="en-US" sz="1800" b="1" i="0" u="none" strike="noStrike" cap="none" normalizeH="0" baseline="0" dirty="0" err="1" smtClean="0">
                          <a:ln>
                            <a:noFill/>
                          </a:ln>
                          <a:solidFill>
                            <a:srgbClr val="000066"/>
                          </a:solidFill>
                          <a:effectLst/>
                          <a:latin typeface="+mn-lt"/>
                        </a:rPr>
                        <a:t>axillae</a:t>
                      </a:r>
                      <a:endParaRPr kumimoji="0" lang="en-US" sz="1800" b="1" i="0" u="none" strike="noStrike" cap="none" normalizeH="0" baseline="0" dirty="0" smtClean="0">
                        <a:ln>
                          <a:noFill/>
                        </a:ln>
                        <a:solidFill>
                          <a:srgbClr val="000066"/>
                        </a:solidFill>
                        <a:effectLst/>
                        <a:latin typeface="+mn-lt"/>
                      </a:endParaRPr>
                    </a:p>
                  </a:txBody>
                  <a:tcPr marL="102870" marR="102870" horzOverflow="overflow">
                    <a:lnL w="12700" cap="flat" cmpd="sng" algn="ctr">
                      <a:solidFill>
                        <a:srgbClr val="009999"/>
                      </a:solidFill>
                      <a:prstDash val="solid"/>
                      <a:round/>
                      <a:headEnd type="none" w="med" len="med"/>
                      <a:tailEnd type="none" w="med" len="med"/>
                    </a:lnL>
                    <a:lnR w="381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chemeClr val="accent1"/>
                    </a:solidFill>
                  </a:tcPr>
                </a:tc>
              </a:tr>
              <a:tr h="8925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dirty="0" err="1" smtClean="0">
                          <a:ln>
                            <a:noFill/>
                          </a:ln>
                          <a:solidFill>
                            <a:srgbClr val="000066"/>
                          </a:solidFill>
                          <a:effectLst/>
                          <a:latin typeface="+mn-lt"/>
                          <a:ea typeface="宋体" pitchFamily="2" charset="-122"/>
                        </a:rPr>
                        <a:t>Transdermal</a:t>
                      </a:r>
                      <a:r>
                        <a:rPr kumimoji="0" lang="en-US" altLang="zh-CN" sz="1800" b="1" i="0" u="none" strike="noStrike" cap="none" normalizeH="0" baseline="0" dirty="0" smtClean="0">
                          <a:ln>
                            <a:noFill/>
                          </a:ln>
                          <a:solidFill>
                            <a:srgbClr val="000066"/>
                          </a:solidFill>
                          <a:effectLst/>
                          <a:latin typeface="+mn-lt"/>
                          <a:ea typeface="宋体" pitchFamily="2" charset="-122"/>
                        </a:rPr>
                        <a:t> cream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rgbClr val="000066"/>
                          </a:solidFill>
                          <a:effectLst/>
                          <a:latin typeface="+mn-lt"/>
                          <a:ea typeface="宋体" pitchFamily="2" charset="-122"/>
                        </a:rPr>
                        <a:t> </a:t>
                      </a:r>
                      <a:r>
                        <a:rPr kumimoji="0" lang="en-US" altLang="zh-CN" sz="1800" b="1" i="0" u="none" strike="noStrike" cap="none" normalizeH="0" baseline="0" dirty="0" smtClean="0">
                          <a:ln>
                            <a:noFill/>
                          </a:ln>
                          <a:solidFill>
                            <a:srgbClr val="000066"/>
                          </a:solidFill>
                          <a:effectLst/>
                          <a:latin typeface="+mn-lt"/>
                          <a:ea typeface="宋体" pitchFamily="2" charset="-122"/>
                        </a:rPr>
                        <a:t> </a:t>
                      </a:r>
                      <a:r>
                        <a:rPr kumimoji="0" lang="en-US" sz="1800" b="1" i="0" u="none" strike="noStrike" cap="none" normalizeH="0" baseline="0" dirty="0" err="1" smtClean="0">
                          <a:ln>
                            <a:noFill/>
                          </a:ln>
                          <a:solidFill>
                            <a:srgbClr val="000066"/>
                          </a:solidFill>
                          <a:effectLst/>
                          <a:latin typeface="+mn-lt"/>
                        </a:rPr>
                        <a:t>AndroForte</a:t>
                      </a:r>
                      <a:r>
                        <a:rPr kumimoji="0" lang="en-US" sz="1800" b="1" i="0" u="none" strike="noStrike" cap="none" normalizeH="0" baseline="0" dirty="0" smtClean="0">
                          <a:ln>
                            <a:noFill/>
                          </a:ln>
                          <a:solidFill>
                            <a:srgbClr val="000066"/>
                          </a:solidFill>
                          <a:effectLst/>
                          <a:latin typeface="+mn-lt"/>
                        </a:rPr>
                        <a:t>® 2</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mn-lt"/>
                        </a:rPr>
                        <a:t> </a:t>
                      </a:r>
                      <a:r>
                        <a:rPr kumimoji="0" lang="en-US" sz="1800" b="1" i="0" u="none" strike="noStrike" cap="none" normalizeH="0" baseline="0" dirty="0" smtClean="0">
                          <a:ln>
                            <a:noFill/>
                          </a:ln>
                          <a:solidFill>
                            <a:srgbClr val="000066"/>
                          </a:solidFill>
                          <a:effectLst/>
                          <a:latin typeface="+mn-lt"/>
                        </a:rPr>
                        <a:t> </a:t>
                      </a:r>
                      <a:r>
                        <a:rPr kumimoji="0" lang="en-US" sz="1800" b="1" i="0" u="none" strike="noStrike" cap="none" normalizeH="0" baseline="0" dirty="0" err="1" smtClean="0">
                          <a:ln>
                            <a:noFill/>
                          </a:ln>
                          <a:solidFill>
                            <a:srgbClr val="000066"/>
                          </a:solidFill>
                          <a:effectLst/>
                          <a:latin typeface="+mn-lt"/>
                        </a:rPr>
                        <a:t>AndroForte</a:t>
                      </a:r>
                      <a:r>
                        <a:rPr kumimoji="0" lang="en-US" sz="1800" b="1" i="0" u="none" strike="noStrike" cap="none" normalizeH="0" baseline="0" dirty="0" smtClean="0">
                          <a:ln>
                            <a:noFill/>
                          </a:ln>
                          <a:solidFill>
                            <a:srgbClr val="000066"/>
                          </a:solidFill>
                          <a:effectLst/>
                          <a:latin typeface="+mn-lt"/>
                        </a:rPr>
                        <a:t>® 5	</a:t>
                      </a:r>
                    </a:p>
                  </a:txBody>
                  <a:tcPr marL="102870" marR="102870" horzOverflow="overflow">
                    <a:lnL w="38100" cap="flat" cmpd="sng" algn="ctr">
                      <a:solidFill>
                        <a:srgbClr val="009999"/>
                      </a:solidFill>
                      <a:prstDash val="solid"/>
                      <a:round/>
                      <a:headEnd type="none" w="med" len="med"/>
                      <a:tailEnd type="none" w="med" len="med"/>
                    </a:lnL>
                    <a:lnR w="127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dirty="0" smtClean="0">
                        <a:ln>
                          <a:noFill/>
                        </a:ln>
                        <a:solidFill>
                          <a:srgbClr val="000066"/>
                        </a:solidFill>
                        <a:effectLst/>
                        <a:latin typeface="+mn-lt"/>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mn-lt"/>
                        </a:rPr>
                        <a:t>2% (1-2 </a:t>
                      </a:r>
                      <a:r>
                        <a:rPr kumimoji="0" lang="en-US" sz="1800" b="1" i="0" u="none" strike="noStrike" cap="none" normalizeH="0" baseline="0" dirty="0" err="1" smtClean="0">
                          <a:ln>
                            <a:noFill/>
                          </a:ln>
                          <a:solidFill>
                            <a:srgbClr val="000066"/>
                          </a:solidFill>
                          <a:effectLst/>
                          <a:latin typeface="+mn-lt"/>
                        </a:rPr>
                        <a:t>mls</a:t>
                      </a:r>
                      <a:r>
                        <a:rPr kumimoji="0" lang="en-US" sz="1800" b="1" i="0" u="none" strike="noStrike" cap="none" normalizeH="0" baseline="0" dirty="0" smtClean="0">
                          <a:ln>
                            <a:noFill/>
                          </a:ln>
                          <a:solidFill>
                            <a:srgbClr val="000066"/>
                          </a:solidFill>
                          <a:effectLst/>
                          <a:latin typeface="+mn-lt"/>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66"/>
                          </a:solidFill>
                          <a:effectLst/>
                          <a:latin typeface="+mn-lt"/>
                        </a:rPr>
                        <a:t>5% (1-2 </a:t>
                      </a:r>
                      <a:r>
                        <a:rPr kumimoji="0" lang="en-US" sz="1800" b="1" i="0" u="none" strike="noStrike" cap="none" normalizeH="0" baseline="0" dirty="0" err="1" smtClean="0">
                          <a:ln>
                            <a:noFill/>
                          </a:ln>
                          <a:solidFill>
                            <a:srgbClr val="000066"/>
                          </a:solidFill>
                          <a:effectLst/>
                          <a:latin typeface="+mn-lt"/>
                        </a:rPr>
                        <a:t>mls</a:t>
                      </a:r>
                      <a:r>
                        <a:rPr kumimoji="0" lang="en-US" sz="1800" b="1" i="0" u="none" strike="noStrike" cap="none" normalizeH="0" baseline="0" dirty="0" smtClean="0">
                          <a:ln>
                            <a:noFill/>
                          </a:ln>
                          <a:solidFill>
                            <a:srgbClr val="000066"/>
                          </a:solidFill>
                          <a:effectLst/>
                          <a:latin typeface="+mn-lt"/>
                        </a:rPr>
                        <a:t>)</a:t>
                      </a:r>
                    </a:p>
                  </a:txBody>
                  <a:tcPr marL="102870" marR="102870" horzOverflow="overflow">
                    <a:lnL w="12700" cap="flat" cmpd="sng" algn="ctr">
                      <a:solidFill>
                        <a:srgbClr val="009999"/>
                      </a:solidFill>
                      <a:prstDash val="solid"/>
                      <a:round/>
                      <a:headEnd type="none" w="med" len="med"/>
                      <a:tailEnd type="none" w="med" len="med"/>
                    </a:lnL>
                    <a:lnR w="381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12700" cap="flat" cmpd="sng" algn="ctr">
                      <a:solidFill>
                        <a:srgbClr val="009999"/>
                      </a:solidFill>
                      <a:prstDash val="solid"/>
                      <a:round/>
                      <a:headEnd type="none" w="med" len="med"/>
                      <a:tailEnd type="none" w="med" len="med"/>
                    </a:lnB>
                    <a:lnTlToBr>
                      <a:noFill/>
                    </a:lnTlToBr>
                    <a:lnBlToTr>
                      <a:noFill/>
                    </a:lnBlToTr>
                    <a:solidFill>
                      <a:schemeClr val="accent1"/>
                    </a:solidFill>
                  </a:tcPr>
                </a:tc>
              </a:tr>
              <a:tr h="68274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rgbClr val="000066"/>
                          </a:solidFill>
                          <a:effectLst/>
                          <a:latin typeface="+mn-lt"/>
                          <a:ea typeface="宋体" pitchFamily="2" charset="-122"/>
                        </a:rPr>
                        <a:t>Oral </a:t>
                      </a:r>
                      <a:r>
                        <a:rPr kumimoji="0" lang="en-US" altLang="zh-CN" sz="1800" b="1" i="0" u="none" strike="noStrike" cap="none" normalizeH="0" baseline="0" dirty="0" err="1" smtClean="0">
                          <a:ln>
                            <a:noFill/>
                          </a:ln>
                          <a:solidFill>
                            <a:srgbClr val="000066"/>
                          </a:solidFill>
                          <a:effectLst/>
                          <a:latin typeface="+mn-lt"/>
                          <a:ea typeface="宋体" pitchFamily="2" charset="-122"/>
                        </a:rPr>
                        <a:t>undecanoate</a:t>
                      </a:r>
                      <a:r>
                        <a:rPr kumimoji="0" lang="en-US" altLang="zh-CN" sz="1800" b="1" i="0" u="none" strike="noStrike" cap="none" normalizeH="0" baseline="0" dirty="0" smtClean="0">
                          <a:ln>
                            <a:noFill/>
                          </a:ln>
                          <a:solidFill>
                            <a:srgbClr val="000066"/>
                          </a:solidFill>
                          <a:effectLst/>
                          <a:latin typeface="+mn-lt"/>
                          <a:ea typeface="宋体" pitchFamily="2" charset="-122"/>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rgbClr val="000066"/>
                          </a:solidFill>
                          <a:effectLst/>
                          <a:latin typeface="+mn-lt"/>
                          <a:ea typeface="宋体" pitchFamily="2" charset="-122"/>
                        </a:rPr>
                        <a:t> </a:t>
                      </a:r>
                      <a:r>
                        <a:rPr kumimoji="0" lang="en-US" altLang="zh-CN" sz="1800" b="1" i="0" u="none" strike="noStrike" cap="none" normalizeH="0" baseline="0" dirty="0" smtClean="0">
                          <a:ln>
                            <a:noFill/>
                          </a:ln>
                          <a:solidFill>
                            <a:srgbClr val="000066"/>
                          </a:solidFill>
                          <a:effectLst/>
                          <a:latin typeface="+mn-lt"/>
                          <a:ea typeface="宋体" pitchFamily="2" charset="-122"/>
                        </a:rPr>
                        <a:t> </a:t>
                      </a:r>
                      <a:r>
                        <a:rPr kumimoji="0" lang="en-US" altLang="zh-CN" sz="1800" b="1" i="0" u="none" strike="noStrike" cap="none" normalizeH="0" baseline="0" dirty="0" err="1" smtClean="0">
                          <a:ln>
                            <a:noFill/>
                          </a:ln>
                          <a:solidFill>
                            <a:srgbClr val="000066"/>
                          </a:solidFill>
                          <a:effectLst/>
                          <a:latin typeface="+mn-lt"/>
                          <a:ea typeface="宋体" pitchFamily="2" charset="-122"/>
                        </a:rPr>
                        <a:t>Andriol</a:t>
                      </a:r>
                      <a:r>
                        <a:rPr kumimoji="0" lang="en-US" altLang="zh-CN" sz="1800" b="1" i="0" u="none" strike="noStrike" cap="none" normalizeH="0" baseline="0" dirty="0" smtClean="0">
                          <a:ln>
                            <a:noFill/>
                          </a:ln>
                          <a:solidFill>
                            <a:srgbClr val="000066"/>
                          </a:solidFill>
                          <a:effectLst/>
                          <a:latin typeface="+mn-lt"/>
                          <a:ea typeface="宋体" pitchFamily="2" charset="-122"/>
                        </a:rPr>
                        <a:t>®	</a:t>
                      </a:r>
                      <a:endParaRPr kumimoji="0" lang="en-US" sz="1800" b="1" i="0" u="none" strike="noStrike" cap="none" normalizeH="0" baseline="0" dirty="0" smtClean="0">
                        <a:ln>
                          <a:noFill/>
                        </a:ln>
                        <a:solidFill>
                          <a:srgbClr val="000066"/>
                        </a:solidFill>
                        <a:effectLst/>
                        <a:latin typeface="+mn-lt"/>
                      </a:endParaRPr>
                    </a:p>
                  </a:txBody>
                  <a:tcPr marL="102870" marR="102870" horzOverflow="overflow">
                    <a:lnL w="38100" cap="flat" cmpd="sng" algn="ctr">
                      <a:solidFill>
                        <a:srgbClr val="009999"/>
                      </a:solidFill>
                      <a:prstDash val="solid"/>
                      <a:round/>
                      <a:headEnd type="none" w="med" len="med"/>
                      <a:tailEnd type="none" w="med" len="med"/>
                    </a:lnL>
                    <a:lnR w="127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38100" cap="flat" cmpd="sng" algn="ctr">
                      <a:solidFill>
                        <a:srgbClr val="009999"/>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zh-CN" sz="1800" b="1" i="0" u="none" strike="noStrike" cap="none" normalizeH="0" baseline="0" dirty="0" smtClean="0">
                        <a:ln>
                          <a:noFill/>
                        </a:ln>
                        <a:solidFill>
                          <a:srgbClr val="000066"/>
                        </a:solidFill>
                        <a:effectLst/>
                        <a:latin typeface="+mn-lt"/>
                        <a:ea typeface="宋体" pitchFamily="2" charset="-122"/>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1" i="0" u="none" strike="noStrike" cap="none" normalizeH="0" baseline="0" dirty="0" smtClean="0">
                          <a:ln>
                            <a:noFill/>
                          </a:ln>
                          <a:solidFill>
                            <a:srgbClr val="000066"/>
                          </a:solidFill>
                          <a:effectLst/>
                          <a:latin typeface="+mn-lt"/>
                          <a:ea typeface="宋体" pitchFamily="2" charset="-122"/>
                        </a:rPr>
                        <a:t>160-240mg in 2-3 divided doses daily      </a:t>
                      </a:r>
                      <a:endParaRPr kumimoji="0" lang="en-US" sz="1800" b="1" i="0" u="none" strike="noStrike" cap="none" normalizeH="0" baseline="0" dirty="0" smtClean="0">
                        <a:ln>
                          <a:noFill/>
                        </a:ln>
                        <a:solidFill>
                          <a:srgbClr val="000066"/>
                        </a:solidFill>
                        <a:effectLst/>
                        <a:latin typeface="+mn-lt"/>
                      </a:endParaRPr>
                    </a:p>
                  </a:txBody>
                  <a:tcPr marL="102870" marR="102870" horzOverflow="overflow">
                    <a:lnL w="12700" cap="flat" cmpd="sng" algn="ctr">
                      <a:solidFill>
                        <a:srgbClr val="009999"/>
                      </a:solidFill>
                      <a:prstDash val="solid"/>
                      <a:round/>
                      <a:headEnd type="none" w="med" len="med"/>
                      <a:tailEnd type="none" w="med" len="med"/>
                    </a:lnL>
                    <a:lnR w="38100" cap="flat" cmpd="sng" algn="ctr">
                      <a:solidFill>
                        <a:srgbClr val="009999"/>
                      </a:solidFill>
                      <a:prstDash val="solid"/>
                      <a:round/>
                      <a:headEnd type="none" w="med" len="med"/>
                      <a:tailEnd type="none" w="med" len="med"/>
                    </a:lnR>
                    <a:lnT w="12700" cap="flat" cmpd="sng" algn="ctr">
                      <a:solidFill>
                        <a:srgbClr val="009999"/>
                      </a:solidFill>
                      <a:prstDash val="solid"/>
                      <a:round/>
                      <a:headEnd type="none" w="med" len="med"/>
                      <a:tailEnd type="none" w="med" len="med"/>
                    </a:lnT>
                    <a:lnB w="38100" cap="flat" cmpd="sng" algn="ctr">
                      <a:solidFill>
                        <a:srgbClr val="009999"/>
                      </a:solidFill>
                      <a:prstDash val="solid"/>
                      <a:round/>
                      <a:headEnd type="none" w="med" len="med"/>
                      <a:tailEnd type="none" w="med" len="med"/>
                    </a:lnB>
                    <a:lnTlToBr>
                      <a:noFill/>
                    </a:lnTlToBr>
                    <a:lnBlToTr>
                      <a:noFill/>
                    </a:lnBlToTr>
                    <a:solidFill>
                      <a:schemeClr val="accent1"/>
                    </a:solidFill>
                  </a:tcPr>
                </a:tc>
              </a:tr>
            </a:tbl>
          </a:graphicData>
        </a:graphic>
      </p:graphicFrame>
      <p:sp>
        <p:nvSpPr>
          <p:cNvPr id="4" name="Rectangle 37"/>
          <p:cNvSpPr>
            <a:spLocks noGrp="1" noChangeArrowheads="1"/>
          </p:cNvSpPr>
          <p:nvPr>
            <p:ph type="title"/>
          </p:nvPr>
        </p:nvSpPr>
        <p:spPr/>
        <p:txBody>
          <a:bodyPr/>
          <a:lstStyle/>
          <a:p>
            <a:r>
              <a:rPr lang="en-AU" sz="3600" dirty="0" smtClean="0">
                <a:solidFill>
                  <a:srgbClr val="FF9900"/>
                </a:solidFill>
              </a:rPr>
              <a:t>Treatment Regimens</a:t>
            </a:r>
            <a:endParaRPr lang="en-AU" sz="3600" dirty="0">
              <a:solidFill>
                <a:srgbClr val="FF99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Rectangle 2"/>
          <p:cNvSpPr>
            <a:spLocks noChangeArrowheads="1"/>
          </p:cNvSpPr>
          <p:nvPr/>
        </p:nvSpPr>
        <p:spPr bwMode="auto">
          <a:xfrm rot="16200000">
            <a:off x="-1257300" y="3808513"/>
            <a:ext cx="4114800" cy="307777"/>
          </a:xfrm>
          <a:prstGeom prst="rect">
            <a:avLst/>
          </a:prstGeom>
          <a:noFill/>
          <a:ln w="9525">
            <a:noFill/>
            <a:miter lim="800000"/>
            <a:headEnd/>
            <a:tailEnd/>
          </a:ln>
        </p:spPr>
        <p:txBody>
          <a:bodyPr lIns="0" tIns="0" rIns="0" bIns="0">
            <a:spAutoFit/>
          </a:bodyPr>
          <a:lstStyle/>
          <a:p>
            <a:pPr algn="ctr">
              <a:spcBef>
                <a:spcPct val="0"/>
              </a:spcBef>
              <a:buClrTx/>
              <a:buSzTx/>
              <a:buFontTx/>
              <a:buNone/>
            </a:pPr>
            <a:r>
              <a:rPr lang="en-US" altLang="en-US" sz="2000" b="1">
                <a:effectLst>
                  <a:outerShdw blurRad="38100" dist="38100" dir="2700000" algn="tl">
                    <a:srgbClr val="000000"/>
                  </a:outerShdw>
                </a:effectLst>
              </a:rPr>
              <a:t>Testosterone (nM)</a:t>
            </a:r>
            <a:endParaRPr lang="en-US" altLang="en-US" sz="2000" b="1">
              <a:effectLst/>
            </a:endParaRPr>
          </a:p>
        </p:txBody>
      </p:sp>
      <p:sp>
        <p:nvSpPr>
          <p:cNvPr id="471043" name="Rectangle 3"/>
          <p:cNvSpPr>
            <a:spLocks noChangeArrowheads="1"/>
          </p:cNvSpPr>
          <p:nvPr/>
        </p:nvSpPr>
        <p:spPr bwMode="auto">
          <a:xfrm>
            <a:off x="4381502" y="5715003"/>
            <a:ext cx="1410899" cy="307777"/>
          </a:xfrm>
          <a:prstGeom prst="rect">
            <a:avLst/>
          </a:prstGeom>
          <a:noFill/>
          <a:ln w="9525">
            <a:noFill/>
            <a:miter lim="800000"/>
            <a:headEnd/>
            <a:tailEnd/>
          </a:ln>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Age (Years)</a:t>
            </a:r>
            <a:endParaRPr lang="en-US" altLang="en-US" sz="2000" b="1">
              <a:effectLst/>
              <a:latin typeface="Times" pitchFamily="18" charset="0"/>
            </a:endParaRPr>
          </a:p>
        </p:txBody>
      </p:sp>
      <p:sp>
        <p:nvSpPr>
          <p:cNvPr id="471044" name="Line 4"/>
          <p:cNvSpPr>
            <a:spLocks noChangeShapeType="1"/>
          </p:cNvSpPr>
          <p:nvPr/>
        </p:nvSpPr>
        <p:spPr bwMode="auto">
          <a:xfrm>
            <a:off x="1462090" y="5287967"/>
            <a:ext cx="76200" cy="1587"/>
          </a:xfrm>
          <a:prstGeom prst="line">
            <a:avLst/>
          </a:prstGeom>
          <a:noFill/>
          <a:ln w="28575">
            <a:solidFill>
              <a:schemeClr val="tx1"/>
            </a:solidFill>
            <a:round/>
            <a:headEnd/>
            <a:tailEnd/>
          </a:ln>
        </p:spPr>
        <p:txBody>
          <a:bodyPr/>
          <a:lstStyle/>
          <a:p>
            <a:endParaRPr lang="en-AU"/>
          </a:p>
        </p:txBody>
      </p:sp>
      <p:sp>
        <p:nvSpPr>
          <p:cNvPr id="471045" name="Line 5"/>
          <p:cNvSpPr>
            <a:spLocks noChangeShapeType="1"/>
          </p:cNvSpPr>
          <p:nvPr/>
        </p:nvSpPr>
        <p:spPr bwMode="auto">
          <a:xfrm>
            <a:off x="1460500" y="4711700"/>
            <a:ext cx="76200" cy="1588"/>
          </a:xfrm>
          <a:prstGeom prst="line">
            <a:avLst/>
          </a:prstGeom>
          <a:noFill/>
          <a:ln w="28575">
            <a:solidFill>
              <a:schemeClr val="tx1"/>
            </a:solidFill>
            <a:round/>
            <a:headEnd/>
            <a:tailEnd/>
          </a:ln>
          <a:effectLst/>
        </p:spPr>
        <p:txBody>
          <a:bodyPr/>
          <a:lstStyle/>
          <a:p>
            <a:endParaRPr lang="en-AU"/>
          </a:p>
        </p:txBody>
      </p:sp>
      <p:sp>
        <p:nvSpPr>
          <p:cNvPr id="471046" name="Line 6"/>
          <p:cNvSpPr>
            <a:spLocks noChangeShapeType="1"/>
          </p:cNvSpPr>
          <p:nvPr/>
        </p:nvSpPr>
        <p:spPr bwMode="auto">
          <a:xfrm>
            <a:off x="1460500" y="4152904"/>
            <a:ext cx="76200" cy="3175"/>
          </a:xfrm>
          <a:prstGeom prst="line">
            <a:avLst/>
          </a:prstGeom>
          <a:noFill/>
          <a:ln w="28575">
            <a:solidFill>
              <a:schemeClr val="tx1"/>
            </a:solidFill>
            <a:round/>
            <a:headEnd/>
            <a:tailEnd/>
          </a:ln>
          <a:effectLst/>
        </p:spPr>
        <p:txBody>
          <a:bodyPr/>
          <a:lstStyle/>
          <a:p>
            <a:endParaRPr lang="en-AU"/>
          </a:p>
        </p:txBody>
      </p:sp>
      <p:sp>
        <p:nvSpPr>
          <p:cNvPr id="471047" name="Line 7"/>
          <p:cNvSpPr>
            <a:spLocks noChangeShapeType="1"/>
          </p:cNvSpPr>
          <p:nvPr/>
        </p:nvSpPr>
        <p:spPr bwMode="auto">
          <a:xfrm>
            <a:off x="1460500" y="3581400"/>
            <a:ext cx="76200" cy="1588"/>
          </a:xfrm>
          <a:prstGeom prst="line">
            <a:avLst/>
          </a:prstGeom>
          <a:noFill/>
          <a:ln w="28575">
            <a:solidFill>
              <a:schemeClr val="tx1"/>
            </a:solidFill>
            <a:round/>
            <a:headEnd/>
            <a:tailEnd/>
          </a:ln>
          <a:effectLst/>
        </p:spPr>
        <p:txBody>
          <a:bodyPr/>
          <a:lstStyle/>
          <a:p>
            <a:endParaRPr lang="en-AU"/>
          </a:p>
        </p:txBody>
      </p:sp>
      <p:sp>
        <p:nvSpPr>
          <p:cNvPr id="471048" name="Line 8"/>
          <p:cNvSpPr>
            <a:spLocks noChangeShapeType="1"/>
          </p:cNvSpPr>
          <p:nvPr/>
        </p:nvSpPr>
        <p:spPr bwMode="auto">
          <a:xfrm flipV="1">
            <a:off x="1460500" y="3011492"/>
            <a:ext cx="76200" cy="1587"/>
          </a:xfrm>
          <a:prstGeom prst="line">
            <a:avLst/>
          </a:prstGeom>
          <a:noFill/>
          <a:ln w="28575">
            <a:solidFill>
              <a:schemeClr val="tx1"/>
            </a:solidFill>
            <a:round/>
            <a:headEnd/>
            <a:tailEnd/>
          </a:ln>
          <a:effectLst/>
        </p:spPr>
        <p:txBody>
          <a:bodyPr/>
          <a:lstStyle/>
          <a:p>
            <a:endParaRPr lang="en-AU"/>
          </a:p>
        </p:txBody>
      </p:sp>
      <p:sp>
        <p:nvSpPr>
          <p:cNvPr id="471049" name="Line 9"/>
          <p:cNvSpPr>
            <a:spLocks noChangeShapeType="1"/>
          </p:cNvSpPr>
          <p:nvPr/>
        </p:nvSpPr>
        <p:spPr bwMode="auto">
          <a:xfrm>
            <a:off x="1460500" y="2451100"/>
            <a:ext cx="76200" cy="1588"/>
          </a:xfrm>
          <a:prstGeom prst="line">
            <a:avLst/>
          </a:prstGeom>
          <a:noFill/>
          <a:ln w="28575">
            <a:solidFill>
              <a:schemeClr val="tx1"/>
            </a:solidFill>
            <a:round/>
            <a:headEnd/>
            <a:tailEnd/>
          </a:ln>
          <a:effectLst/>
        </p:spPr>
        <p:txBody>
          <a:bodyPr/>
          <a:lstStyle/>
          <a:p>
            <a:endParaRPr lang="en-AU"/>
          </a:p>
        </p:txBody>
      </p:sp>
      <p:sp>
        <p:nvSpPr>
          <p:cNvPr id="471050" name="Line 10"/>
          <p:cNvSpPr>
            <a:spLocks noChangeShapeType="1"/>
          </p:cNvSpPr>
          <p:nvPr/>
        </p:nvSpPr>
        <p:spPr bwMode="auto">
          <a:xfrm>
            <a:off x="2058988" y="3044825"/>
            <a:ext cx="17462" cy="1588"/>
          </a:xfrm>
          <a:prstGeom prst="line">
            <a:avLst/>
          </a:prstGeom>
          <a:noFill/>
          <a:ln w="17463">
            <a:solidFill>
              <a:srgbClr val="000000"/>
            </a:solidFill>
            <a:round/>
            <a:headEnd/>
            <a:tailEnd/>
          </a:ln>
        </p:spPr>
        <p:txBody>
          <a:bodyPr/>
          <a:lstStyle/>
          <a:p>
            <a:endParaRPr lang="en-AU"/>
          </a:p>
        </p:txBody>
      </p:sp>
      <p:sp>
        <p:nvSpPr>
          <p:cNvPr id="471051" name="Line 11"/>
          <p:cNvSpPr>
            <a:spLocks noChangeShapeType="1"/>
          </p:cNvSpPr>
          <p:nvPr/>
        </p:nvSpPr>
        <p:spPr bwMode="auto">
          <a:xfrm>
            <a:off x="4459290" y="3910013"/>
            <a:ext cx="1587" cy="14287"/>
          </a:xfrm>
          <a:prstGeom prst="line">
            <a:avLst/>
          </a:prstGeom>
          <a:noFill/>
          <a:ln w="17463">
            <a:solidFill>
              <a:srgbClr val="000000"/>
            </a:solidFill>
            <a:round/>
            <a:headEnd/>
            <a:tailEnd/>
          </a:ln>
        </p:spPr>
        <p:txBody>
          <a:bodyPr/>
          <a:lstStyle/>
          <a:p>
            <a:endParaRPr lang="en-AU"/>
          </a:p>
        </p:txBody>
      </p:sp>
      <p:sp>
        <p:nvSpPr>
          <p:cNvPr id="471052" name="Line 12"/>
          <p:cNvSpPr>
            <a:spLocks noChangeShapeType="1"/>
          </p:cNvSpPr>
          <p:nvPr/>
        </p:nvSpPr>
        <p:spPr bwMode="auto">
          <a:xfrm>
            <a:off x="5773740" y="3910013"/>
            <a:ext cx="1587" cy="14287"/>
          </a:xfrm>
          <a:prstGeom prst="line">
            <a:avLst/>
          </a:prstGeom>
          <a:noFill/>
          <a:ln w="17463">
            <a:solidFill>
              <a:srgbClr val="000000"/>
            </a:solidFill>
            <a:round/>
            <a:headEnd/>
            <a:tailEnd/>
          </a:ln>
        </p:spPr>
        <p:txBody>
          <a:bodyPr/>
          <a:lstStyle/>
          <a:p>
            <a:endParaRPr lang="en-AU"/>
          </a:p>
        </p:txBody>
      </p:sp>
      <p:sp>
        <p:nvSpPr>
          <p:cNvPr id="471053" name="Line 13"/>
          <p:cNvSpPr>
            <a:spLocks noChangeShapeType="1"/>
          </p:cNvSpPr>
          <p:nvPr/>
        </p:nvSpPr>
        <p:spPr bwMode="auto">
          <a:xfrm>
            <a:off x="9448802" y="3910013"/>
            <a:ext cx="3175" cy="14287"/>
          </a:xfrm>
          <a:prstGeom prst="line">
            <a:avLst/>
          </a:prstGeom>
          <a:noFill/>
          <a:ln w="17463">
            <a:solidFill>
              <a:srgbClr val="000000"/>
            </a:solidFill>
            <a:round/>
            <a:headEnd/>
            <a:tailEnd/>
          </a:ln>
        </p:spPr>
        <p:txBody>
          <a:bodyPr/>
          <a:lstStyle/>
          <a:p>
            <a:endParaRPr lang="en-AU"/>
          </a:p>
        </p:txBody>
      </p:sp>
      <p:sp>
        <p:nvSpPr>
          <p:cNvPr id="471054" name="Line 14"/>
          <p:cNvSpPr>
            <a:spLocks noChangeShapeType="1"/>
          </p:cNvSpPr>
          <p:nvPr/>
        </p:nvSpPr>
        <p:spPr bwMode="auto">
          <a:xfrm>
            <a:off x="3641725" y="3689350"/>
            <a:ext cx="2228850" cy="595313"/>
          </a:xfrm>
          <a:prstGeom prst="line">
            <a:avLst/>
          </a:prstGeom>
          <a:noFill/>
          <a:ln w="63500">
            <a:solidFill>
              <a:srgbClr val="FFFF00"/>
            </a:solidFill>
            <a:round/>
            <a:headEnd/>
            <a:tailEnd/>
          </a:ln>
        </p:spPr>
        <p:txBody>
          <a:bodyPr/>
          <a:lstStyle/>
          <a:p>
            <a:endParaRPr lang="en-AU"/>
          </a:p>
        </p:txBody>
      </p:sp>
      <p:sp>
        <p:nvSpPr>
          <p:cNvPr id="471055" name="Rectangle 15"/>
          <p:cNvSpPr>
            <a:spLocks noChangeArrowheads="1"/>
          </p:cNvSpPr>
          <p:nvPr/>
        </p:nvSpPr>
        <p:spPr bwMode="auto">
          <a:xfrm>
            <a:off x="1081090" y="5146678"/>
            <a:ext cx="285335" cy="307777"/>
          </a:xfrm>
          <a:prstGeom prst="rect">
            <a:avLst/>
          </a:prstGeom>
          <a:noFill/>
          <a:ln w="9525">
            <a:noFill/>
            <a:miter lim="800000"/>
            <a:headEnd/>
            <a:tailEnd/>
          </a:ln>
          <a:effectLst/>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10</a:t>
            </a:r>
          </a:p>
        </p:txBody>
      </p:sp>
      <p:sp>
        <p:nvSpPr>
          <p:cNvPr id="471056" name="Line 16"/>
          <p:cNvSpPr>
            <a:spLocks noChangeShapeType="1"/>
          </p:cNvSpPr>
          <p:nvPr/>
        </p:nvSpPr>
        <p:spPr bwMode="auto">
          <a:xfrm>
            <a:off x="1933575" y="2954338"/>
            <a:ext cx="1982788" cy="1135062"/>
          </a:xfrm>
          <a:prstGeom prst="line">
            <a:avLst/>
          </a:prstGeom>
          <a:noFill/>
          <a:ln w="63500">
            <a:solidFill>
              <a:srgbClr val="FF6600"/>
            </a:solidFill>
            <a:round/>
            <a:headEnd/>
            <a:tailEnd/>
          </a:ln>
        </p:spPr>
        <p:txBody>
          <a:bodyPr/>
          <a:lstStyle/>
          <a:p>
            <a:endParaRPr lang="en-AU"/>
          </a:p>
        </p:txBody>
      </p:sp>
      <p:sp>
        <p:nvSpPr>
          <p:cNvPr id="471057" name="Rectangle 17"/>
          <p:cNvSpPr>
            <a:spLocks noChangeArrowheads="1"/>
          </p:cNvSpPr>
          <p:nvPr/>
        </p:nvSpPr>
        <p:spPr bwMode="auto">
          <a:xfrm>
            <a:off x="1081090" y="4573591"/>
            <a:ext cx="285335" cy="307777"/>
          </a:xfrm>
          <a:prstGeom prst="rect">
            <a:avLst/>
          </a:prstGeom>
          <a:noFill/>
          <a:ln w="9525">
            <a:noFill/>
            <a:miter lim="800000"/>
            <a:headEnd/>
            <a:tailEnd/>
          </a:ln>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12</a:t>
            </a:r>
            <a:endParaRPr lang="en-US" altLang="en-US" sz="2000">
              <a:effectLst/>
            </a:endParaRPr>
          </a:p>
        </p:txBody>
      </p:sp>
      <p:sp>
        <p:nvSpPr>
          <p:cNvPr id="471058" name="Rectangle 18"/>
          <p:cNvSpPr>
            <a:spLocks noChangeArrowheads="1"/>
          </p:cNvSpPr>
          <p:nvPr/>
        </p:nvSpPr>
        <p:spPr bwMode="auto">
          <a:xfrm>
            <a:off x="1081090" y="4003675"/>
            <a:ext cx="285335" cy="307777"/>
          </a:xfrm>
          <a:prstGeom prst="rect">
            <a:avLst/>
          </a:prstGeom>
          <a:noFill/>
          <a:ln w="9525">
            <a:noFill/>
            <a:miter lim="800000"/>
            <a:headEnd/>
            <a:tailEnd/>
          </a:ln>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14</a:t>
            </a:r>
            <a:endParaRPr lang="en-US" altLang="en-US" sz="2000">
              <a:effectLst/>
            </a:endParaRPr>
          </a:p>
        </p:txBody>
      </p:sp>
      <p:sp>
        <p:nvSpPr>
          <p:cNvPr id="471059" name="Rectangle 19"/>
          <p:cNvSpPr>
            <a:spLocks noChangeArrowheads="1"/>
          </p:cNvSpPr>
          <p:nvPr/>
        </p:nvSpPr>
        <p:spPr bwMode="auto">
          <a:xfrm>
            <a:off x="1081090" y="3446466"/>
            <a:ext cx="285335" cy="307777"/>
          </a:xfrm>
          <a:prstGeom prst="rect">
            <a:avLst/>
          </a:prstGeom>
          <a:noFill/>
          <a:ln w="9525">
            <a:noFill/>
            <a:miter lim="800000"/>
            <a:headEnd/>
            <a:tailEnd/>
          </a:ln>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16</a:t>
            </a:r>
            <a:endParaRPr lang="en-US" altLang="en-US" sz="2000">
              <a:effectLst/>
            </a:endParaRPr>
          </a:p>
        </p:txBody>
      </p:sp>
      <p:sp>
        <p:nvSpPr>
          <p:cNvPr id="471060" name="Rectangle 20"/>
          <p:cNvSpPr>
            <a:spLocks noChangeArrowheads="1"/>
          </p:cNvSpPr>
          <p:nvPr/>
        </p:nvSpPr>
        <p:spPr bwMode="auto">
          <a:xfrm>
            <a:off x="1081090" y="2873378"/>
            <a:ext cx="285335" cy="307777"/>
          </a:xfrm>
          <a:prstGeom prst="rect">
            <a:avLst/>
          </a:prstGeom>
          <a:noFill/>
          <a:ln w="9525">
            <a:noFill/>
            <a:miter lim="800000"/>
            <a:headEnd/>
            <a:tailEnd/>
          </a:ln>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18</a:t>
            </a:r>
            <a:endParaRPr lang="en-US" altLang="en-US" sz="2000">
              <a:effectLst/>
            </a:endParaRPr>
          </a:p>
        </p:txBody>
      </p:sp>
      <p:sp>
        <p:nvSpPr>
          <p:cNvPr id="471061" name="Rectangle 21"/>
          <p:cNvSpPr>
            <a:spLocks noChangeArrowheads="1"/>
          </p:cNvSpPr>
          <p:nvPr/>
        </p:nvSpPr>
        <p:spPr bwMode="auto">
          <a:xfrm>
            <a:off x="1081090" y="2301878"/>
            <a:ext cx="285335" cy="307777"/>
          </a:xfrm>
          <a:prstGeom prst="rect">
            <a:avLst/>
          </a:prstGeom>
          <a:noFill/>
          <a:ln w="9525">
            <a:noFill/>
            <a:miter lim="800000"/>
            <a:headEnd/>
            <a:tailEnd/>
          </a:ln>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20</a:t>
            </a:r>
            <a:endParaRPr lang="en-US" altLang="en-US" sz="2000">
              <a:effectLst/>
            </a:endParaRPr>
          </a:p>
        </p:txBody>
      </p:sp>
      <p:sp>
        <p:nvSpPr>
          <p:cNvPr id="471062" name="Rectangle 22"/>
          <p:cNvSpPr>
            <a:spLocks noChangeArrowheads="1"/>
          </p:cNvSpPr>
          <p:nvPr/>
        </p:nvSpPr>
        <p:spPr bwMode="auto">
          <a:xfrm>
            <a:off x="1419226" y="5351465"/>
            <a:ext cx="285335" cy="307777"/>
          </a:xfrm>
          <a:prstGeom prst="rect">
            <a:avLst/>
          </a:prstGeom>
          <a:noFill/>
          <a:ln w="9525">
            <a:noFill/>
            <a:miter lim="800000"/>
            <a:headEnd/>
            <a:tailEnd/>
          </a:ln>
          <a:effectLst/>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30</a:t>
            </a:r>
          </a:p>
        </p:txBody>
      </p:sp>
      <p:sp>
        <p:nvSpPr>
          <p:cNvPr id="471063" name="Rectangle 23"/>
          <p:cNvSpPr>
            <a:spLocks noChangeArrowheads="1"/>
          </p:cNvSpPr>
          <p:nvPr/>
        </p:nvSpPr>
        <p:spPr bwMode="auto">
          <a:xfrm>
            <a:off x="2736852" y="5351466"/>
            <a:ext cx="285335" cy="307777"/>
          </a:xfrm>
          <a:prstGeom prst="rect">
            <a:avLst/>
          </a:prstGeom>
          <a:noFill/>
          <a:ln w="9525">
            <a:noFill/>
            <a:miter lim="800000"/>
            <a:headEnd/>
            <a:tailEnd/>
          </a:ln>
          <a:effectLst/>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40</a:t>
            </a:r>
          </a:p>
        </p:txBody>
      </p:sp>
      <p:sp>
        <p:nvSpPr>
          <p:cNvPr id="471064" name="Rectangle 24"/>
          <p:cNvSpPr>
            <a:spLocks noChangeArrowheads="1"/>
          </p:cNvSpPr>
          <p:nvPr/>
        </p:nvSpPr>
        <p:spPr bwMode="auto">
          <a:xfrm>
            <a:off x="4041777" y="5351466"/>
            <a:ext cx="285335" cy="307777"/>
          </a:xfrm>
          <a:prstGeom prst="rect">
            <a:avLst/>
          </a:prstGeom>
          <a:noFill/>
          <a:ln w="9525">
            <a:noFill/>
            <a:miter lim="800000"/>
            <a:headEnd/>
            <a:tailEnd/>
          </a:ln>
          <a:effectLst/>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50</a:t>
            </a:r>
          </a:p>
        </p:txBody>
      </p:sp>
      <p:sp>
        <p:nvSpPr>
          <p:cNvPr id="471065" name="Rectangle 25"/>
          <p:cNvSpPr>
            <a:spLocks noChangeArrowheads="1"/>
          </p:cNvSpPr>
          <p:nvPr/>
        </p:nvSpPr>
        <p:spPr bwMode="auto">
          <a:xfrm>
            <a:off x="5357815" y="5351466"/>
            <a:ext cx="285335" cy="307777"/>
          </a:xfrm>
          <a:prstGeom prst="rect">
            <a:avLst/>
          </a:prstGeom>
          <a:noFill/>
          <a:ln w="9525">
            <a:noFill/>
            <a:miter lim="800000"/>
            <a:headEnd/>
            <a:tailEnd/>
          </a:ln>
          <a:effectLst/>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60</a:t>
            </a:r>
          </a:p>
        </p:txBody>
      </p:sp>
      <p:sp>
        <p:nvSpPr>
          <p:cNvPr id="471066" name="Rectangle 26"/>
          <p:cNvSpPr>
            <a:spLocks noChangeArrowheads="1"/>
          </p:cNvSpPr>
          <p:nvPr/>
        </p:nvSpPr>
        <p:spPr bwMode="auto">
          <a:xfrm>
            <a:off x="6675440" y="5351465"/>
            <a:ext cx="285335" cy="307777"/>
          </a:xfrm>
          <a:prstGeom prst="rect">
            <a:avLst/>
          </a:prstGeom>
          <a:noFill/>
          <a:ln w="9525">
            <a:noFill/>
            <a:miter lim="800000"/>
            <a:headEnd/>
            <a:tailEnd/>
          </a:ln>
          <a:effectLst/>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70</a:t>
            </a:r>
          </a:p>
        </p:txBody>
      </p:sp>
      <p:sp>
        <p:nvSpPr>
          <p:cNvPr id="471067" name="Rectangle 27"/>
          <p:cNvSpPr>
            <a:spLocks noChangeArrowheads="1"/>
          </p:cNvSpPr>
          <p:nvPr/>
        </p:nvSpPr>
        <p:spPr bwMode="auto">
          <a:xfrm>
            <a:off x="7991476" y="5351465"/>
            <a:ext cx="285335" cy="307777"/>
          </a:xfrm>
          <a:prstGeom prst="rect">
            <a:avLst/>
          </a:prstGeom>
          <a:noFill/>
          <a:ln w="9525">
            <a:noFill/>
            <a:miter lim="800000"/>
            <a:headEnd/>
            <a:tailEnd/>
          </a:ln>
          <a:effectLst/>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80</a:t>
            </a:r>
          </a:p>
        </p:txBody>
      </p:sp>
      <p:sp>
        <p:nvSpPr>
          <p:cNvPr id="471068" name="Rectangle 28"/>
          <p:cNvSpPr>
            <a:spLocks noChangeArrowheads="1"/>
          </p:cNvSpPr>
          <p:nvPr/>
        </p:nvSpPr>
        <p:spPr bwMode="auto">
          <a:xfrm>
            <a:off x="9309102" y="5351466"/>
            <a:ext cx="285335" cy="307777"/>
          </a:xfrm>
          <a:prstGeom prst="rect">
            <a:avLst/>
          </a:prstGeom>
          <a:noFill/>
          <a:ln w="9525">
            <a:noFill/>
            <a:miter lim="800000"/>
            <a:headEnd/>
            <a:tailEnd/>
          </a:ln>
          <a:effectLst/>
        </p:spPr>
        <p:txBody>
          <a:bodyPr wrap="none" lIns="0" tIns="0" rIns="0" bIns="0">
            <a:spAutoFit/>
          </a:bodyPr>
          <a:lstStyle/>
          <a:p>
            <a:pPr>
              <a:spcBef>
                <a:spcPct val="0"/>
              </a:spcBef>
              <a:buClrTx/>
              <a:buSzTx/>
              <a:buFontTx/>
              <a:buNone/>
            </a:pPr>
            <a:r>
              <a:rPr lang="en-US" altLang="en-US" sz="2000" b="1">
                <a:effectLst>
                  <a:outerShdw blurRad="38100" dist="38100" dir="2700000" algn="tl">
                    <a:srgbClr val="000000"/>
                  </a:outerShdw>
                </a:effectLst>
              </a:rPr>
              <a:t>90</a:t>
            </a:r>
          </a:p>
        </p:txBody>
      </p:sp>
      <p:sp>
        <p:nvSpPr>
          <p:cNvPr id="471069" name="Text Box 29"/>
          <p:cNvSpPr txBox="1">
            <a:spLocks noChangeArrowheads="1"/>
          </p:cNvSpPr>
          <p:nvPr/>
        </p:nvSpPr>
        <p:spPr bwMode="auto">
          <a:xfrm>
            <a:off x="2497139" y="2822575"/>
            <a:ext cx="900113" cy="325438"/>
          </a:xfrm>
          <a:prstGeom prst="rect">
            <a:avLst/>
          </a:prstGeom>
          <a:noFill/>
          <a:ln w="9525">
            <a:noFill/>
            <a:miter lim="800000"/>
            <a:headEnd/>
            <a:tailEnd/>
          </a:ln>
          <a:effectLst/>
        </p:spPr>
        <p:txBody>
          <a:bodyPr>
            <a:spAutoFit/>
          </a:bodyPr>
          <a:lstStyle/>
          <a:p>
            <a:pPr algn="ctr">
              <a:lnSpc>
                <a:spcPct val="85000"/>
              </a:lnSpc>
              <a:spcBef>
                <a:spcPct val="50000"/>
              </a:spcBef>
              <a:buClr>
                <a:srgbClr val="FFFF00"/>
              </a:buClr>
              <a:buSzTx/>
              <a:buFont typeface="Wingdings" pitchFamily="2" charset="2"/>
              <a:buNone/>
            </a:pPr>
            <a:r>
              <a:rPr lang="en-US" altLang="en-US" sz="1800" b="1">
                <a:effectLst>
                  <a:outerShdw blurRad="38100" dist="38100" dir="2700000" algn="tl">
                    <a:srgbClr val="000000"/>
                  </a:outerShdw>
                </a:effectLst>
              </a:rPr>
              <a:t>(177)</a:t>
            </a:r>
            <a:endParaRPr lang="en-US" altLang="en-US">
              <a:solidFill>
                <a:schemeClr val="bg2"/>
              </a:solidFill>
              <a:effectLst/>
            </a:endParaRPr>
          </a:p>
        </p:txBody>
      </p:sp>
      <p:sp>
        <p:nvSpPr>
          <p:cNvPr id="471070" name="Rectangle 30"/>
          <p:cNvSpPr>
            <a:spLocks noChangeArrowheads="1"/>
          </p:cNvSpPr>
          <p:nvPr/>
        </p:nvSpPr>
        <p:spPr bwMode="auto">
          <a:xfrm>
            <a:off x="3894139" y="3179765"/>
            <a:ext cx="723275" cy="327782"/>
          </a:xfrm>
          <a:prstGeom prst="rect">
            <a:avLst/>
          </a:prstGeom>
          <a:noFill/>
          <a:ln w="9525">
            <a:noFill/>
            <a:miter lim="800000"/>
            <a:headEnd/>
            <a:tailEnd/>
          </a:ln>
          <a:effectLst/>
        </p:spPr>
        <p:txBody>
          <a:bodyPr wrap="none">
            <a:spAutoFit/>
          </a:bodyPr>
          <a:lstStyle/>
          <a:p>
            <a:pPr algn="ctr">
              <a:lnSpc>
                <a:spcPct val="85000"/>
              </a:lnSpc>
              <a:spcBef>
                <a:spcPct val="0"/>
              </a:spcBef>
              <a:buClr>
                <a:srgbClr val="FFFF00"/>
              </a:buClr>
              <a:buSzTx/>
              <a:buFont typeface="Wingdings" pitchFamily="2" charset="2"/>
              <a:buNone/>
            </a:pPr>
            <a:r>
              <a:rPr lang="en-US" altLang="en-US" sz="1800" b="1">
                <a:effectLst>
                  <a:outerShdw blurRad="38100" dist="38100" dir="2700000" algn="tl">
                    <a:srgbClr val="000000"/>
                  </a:outerShdw>
                </a:effectLst>
              </a:rPr>
              <a:t>(144)</a:t>
            </a:r>
            <a:endParaRPr lang="en-US" altLang="en-US" sz="1800">
              <a:effectLst>
                <a:outerShdw blurRad="38100" dist="38100" dir="2700000" algn="tl">
                  <a:srgbClr val="000000"/>
                </a:outerShdw>
              </a:effectLst>
            </a:endParaRPr>
          </a:p>
        </p:txBody>
      </p:sp>
      <p:sp>
        <p:nvSpPr>
          <p:cNvPr id="471071" name="Rectangle 31"/>
          <p:cNvSpPr>
            <a:spLocks noChangeArrowheads="1"/>
          </p:cNvSpPr>
          <p:nvPr/>
        </p:nvSpPr>
        <p:spPr bwMode="auto">
          <a:xfrm>
            <a:off x="5708650" y="3349625"/>
            <a:ext cx="723275" cy="327782"/>
          </a:xfrm>
          <a:prstGeom prst="rect">
            <a:avLst/>
          </a:prstGeom>
          <a:noFill/>
          <a:ln w="9525">
            <a:noFill/>
            <a:miter lim="800000"/>
            <a:headEnd/>
            <a:tailEnd/>
          </a:ln>
          <a:effectLst/>
        </p:spPr>
        <p:txBody>
          <a:bodyPr wrap="none">
            <a:spAutoFit/>
          </a:bodyPr>
          <a:lstStyle/>
          <a:p>
            <a:pPr algn="ctr">
              <a:lnSpc>
                <a:spcPct val="85000"/>
              </a:lnSpc>
              <a:spcBef>
                <a:spcPct val="0"/>
              </a:spcBef>
              <a:buClr>
                <a:srgbClr val="FFFF00"/>
              </a:buClr>
              <a:buSzTx/>
              <a:buFont typeface="Wingdings" pitchFamily="2" charset="2"/>
              <a:buNone/>
            </a:pPr>
            <a:r>
              <a:rPr lang="en-US" altLang="en-US" sz="1800" b="1">
                <a:effectLst>
                  <a:outerShdw blurRad="38100" dist="38100" dir="2700000" algn="tl">
                    <a:srgbClr val="000000"/>
                  </a:outerShdw>
                </a:effectLst>
              </a:rPr>
              <a:t>(151)</a:t>
            </a:r>
            <a:endParaRPr lang="en-US" altLang="en-US" sz="1800">
              <a:effectLst>
                <a:outerShdw blurRad="38100" dist="38100" dir="2700000" algn="tl">
                  <a:srgbClr val="000000"/>
                </a:outerShdw>
              </a:effectLst>
            </a:endParaRPr>
          </a:p>
        </p:txBody>
      </p:sp>
      <p:sp>
        <p:nvSpPr>
          <p:cNvPr id="471072" name="Rectangle 32"/>
          <p:cNvSpPr>
            <a:spLocks noChangeArrowheads="1"/>
          </p:cNvSpPr>
          <p:nvPr/>
        </p:nvSpPr>
        <p:spPr bwMode="auto">
          <a:xfrm>
            <a:off x="6080125" y="4332290"/>
            <a:ext cx="723275" cy="327782"/>
          </a:xfrm>
          <a:prstGeom prst="rect">
            <a:avLst/>
          </a:prstGeom>
          <a:noFill/>
          <a:ln w="9525">
            <a:noFill/>
            <a:miter lim="800000"/>
            <a:headEnd/>
            <a:tailEnd/>
          </a:ln>
          <a:effectLst/>
        </p:spPr>
        <p:txBody>
          <a:bodyPr wrap="none">
            <a:spAutoFit/>
          </a:bodyPr>
          <a:lstStyle/>
          <a:p>
            <a:pPr algn="ctr">
              <a:lnSpc>
                <a:spcPct val="85000"/>
              </a:lnSpc>
              <a:spcBef>
                <a:spcPct val="0"/>
              </a:spcBef>
              <a:buClr>
                <a:srgbClr val="FFFF00"/>
              </a:buClr>
              <a:buSzTx/>
              <a:buFont typeface="Wingdings" pitchFamily="2" charset="2"/>
              <a:buNone/>
            </a:pPr>
            <a:r>
              <a:rPr lang="en-US" altLang="en-US" sz="1800" b="1">
                <a:effectLst>
                  <a:outerShdw blurRad="38100" dist="38100" dir="2700000" algn="tl">
                    <a:srgbClr val="000000"/>
                  </a:outerShdw>
                </a:effectLst>
              </a:rPr>
              <a:t>(158)</a:t>
            </a:r>
            <a:endParaRPr lang="en-US" altLang="en-US" sz="1800">
              <a:effectLst>
                <a:outerShdw blurRad="38100" dist="38100" dir="2700000" algn="tl">
                  <a:srgbClr val="000000"/>
                </a:outerShdw>
              </a:effectLst>
            </a:endParaRPr>
          </a:p>
        </p:txBody>
      </p:sp>
      <p:sp>
        <p:nvSpPr>
          <p:cNvPr id="471073" name="Rectangle 33"/>
          <p:cNvSpPr>
            <a:spLocks noChangeArrowheads="1"/>
          </p:cNvSpPr>
          <p:nvPr/>
        </p:nvSpPr>
        <p:spPr bwMode="auto">
          <a:xfrm>
            <a:off x="7451725" y="3784600"/>
            <a:ext cx="723275" cy="327782"/>
          </a:xfrm>
          <a:prstGeom prst="rect">
            <a:avLst/>
          </a:prstGeom>
          <a:noFill/>
          <a:ln w="9525">
            <a:noFill/>
            <a:miter lim="800000"/>
            <a:headEnd/>
            <a:tailEnd/>
          </a:ln>
          <a:effectLst/>
        </p:spPr>
        <p:txBody>
          <a:bodyPr wrap="none">
            <a:spAutoFit/>
          </a:bodyPr>
          <a:lstStyle/>
          <a:p>
            <a:pPr algn="ctr">
              <a:lnSpc>
                <a:spcPct val="85000"/>
              </a:lnSpc>
              <a:spcBef>
                <a:spcPct val="0"/>
              </a:spcBef>
              <a:buClr>
                <a:srgbClr val="FFFF00"/>
              </a:buClr>
              <a:buSzTx/>
              <a:buFont typeface="Wingdings" pitchFamily="2" charset="2"/>
              <a:buNone/>
            </a:pPr>
            <a:r>
              <a:rPr lang="en-US" altLang="en-US" sz="1800" b="1">
                <a:effectLst>
                  <a:outerShdw blurRad="38100" dist="38100" dir="2700000" algn="tl">
                    <a:srgbClr val="000000"/>
                  </a:outerShdw>
                </a:effectLst>
              </a:rPr>
              <a:t>(109)</a:t>
            </a:r>
            <a:endParaRPr lang="en-US" altLang="en-US" sz="1800">
              <a:effectLst>
                <a:outerShdw blurRad="38100" dist="38100" dir="2700000" algn="tl">
                  <a:srgbClr val="000000"/>
                </a:outerShdw>
              </a:effectLst>
            </a:endParaRPr>
          </a:p>
        </p:txBody>
      </p:sp>
      <p:sp>
        <p:nvSpPr>
          <p:cNvPr id="471074" name="Rectangle 34"/>
          <p:cNvSpPr>
            <a:spLocks noChangeArrowheads="1"/>
          </p:cNvSpPr>
          <p:nvPr/>
        </p:nvSpPr>
        <p:spPr bwMode="auto">
          <a:xfrm>
            <a:off x="8751889" y="4162425"/>
            <a:ext cx="595035" cy="327782"/>
          </a:xfrm>
          <a:prstGeom prst="rect">
            <a:avLst/>
          </a:prstGeom>
          <a:noFill/>
          <a:ln w="9525">
            <a:noFill/>
            <a:miter lim="800000"/>
            <a:headEnd/>
            <a:tailEnd/>
          </a:ln>
          <a:effectLst/>
        </p:spPr>
        <p:txBody>
          <a:bodyPr wrap="none">
            <a:spAutoFit/>
          </a:bodyPr>
          <a:lstStyle/>
          <a:p>
            <a:pPr algn="ctr">
              <a:lnSpc>
                <a:spcPct val="85000"/>
              </a:lnSpc>
              <a:spcBef>
                <a:spcPct val="0"/>
              </a:spcBef>
              <a:buClr>
                <a:srgbClr val="FFFF00"/>
              </a:buClr>
              <a:buSzTx/>
              <a:buFont typeface="Wingdings" pitchFamily="2" charset="2"/>
              <a:buNone/>
            </a:pPr>
            <a:r>
              <a:rPr lang="en-US" altLang="en-US" sz="1800" b="1">
                <a:effectLst>
                  <a:outerShdw blurRad="38100" dist="38100" dir="2700000" algn="tl">
                    <a:srgbClr val="000000"/>
                  </a:outerShdw>
                </a:effectLst>
              </a:rPr>
              <a:t>(43)</a:t>
            </a:r>
          </a:p>
        </p:txBody>
      </p:sp>
      <p:sp>
        <p:nvSpPr>
          <p:cNvPr id="471075" name="Line 35"/>
          <p:cNvSpPr>
            <a:spLocks noChangeShapeType="1"/>
          </p:cNvSpPr>
          <p:nvPr/>
        </p:nvSpPr>
        <p:spPr bwMode="auto">
          <a:xfrm>
            <a:off x="7456488" y="4235454"/>
            <a:ext cx="1181100" cy="468313"/>
          </a:xfrm>
          <a:prstGeom prst="line">
            <a:avLst/>
          </a:prstGeom>
          <a:noFill/>
          <a:ln w="63500">
            <a:solidFill>
              <a:schemeClr val="accent1"/>
            </a:solidFill>
            <a:round/>
            <a:headEnd/>
            <a:tailEnd/>
          </a:ln>
        </p:spPr>
        <p:txBody>
          <a:bodyPr/>
          <a:lstStyle/>
          <a:p>
            <a:endParaRPr lang="en-AU"/>
          </a:p>
        </p:txBody>
      </p:sp>
      <p:sp>
        <p:nvSpPr>
          <p:cNvPr id="471076" name="Line 36"/>
          <p:cNvSpPr>
            <a:spLocks noChangeShapeType="1"/>
          </p:cNvSpPr>
          <p:nvPr/>
        </p:nvSpPr>
        <p:spPr bwMode="auto">
          <a:xfrm>
            <a:off x="6005513" y="4030663"/>
            <a:ext cx="1449387" cy="552450"/>
          </a:xfrm>
          <a:prstGeom prst="line">
            <a:avLst/>
          </a:prstGeom>
          <a:noFill/>
          <a:ln w="63500">
            <a:solidFill>
              <a:srgbClr val="FF00FF"/>
            </a:solidFill>
            <a:round/>
            <a:headEnd/>
            <a:tailEnd/>
          </a:ln>
        </p:spPr>
        <p:txBody>
          <a:bodyPr/>
          <a:lstStyle/>
          <a:p>
            <a:endParaRPr lang="en-AU"/>
          </a:p>
        </p:txBody>
      </p:sp>
      <p:sp>
        <p:nvSpPr>
          <p:cNvPr id="471077" name="Line 37"/>
          <p:cNvSpPr>
            <a:spLocks noChangeShapeType="1"/>
          </p:cNvSpPr>
          <p:nvPr/>
        </p:nvSpPr>
        <p:spPr bwMode="auto">
          <a:xfrm>
            <a:off x="8408988" y="4451354"/>
            <a:ext cx="704850" cy="454025"/>
          </a:xfrm>
          <a:prstGeom prst="line">
            <a:avLst/>
          </a:prstGeom>
          <a:noFill/>
          <a:ln w="63500">
            <a:solidFill>
              <a:schemeClr val="tx1"/>
            </a:solidFill>
            <a:round/>
            <a:headEnd/>
            <a:tailEnd/>
          </a:ln>
        </p:spPr>
        <p:txBody>
          <a:bodyPr/>
          <a:lstStyle/>
          <a:p>
            <a:endParaRPr lang="en-AU"/>
          </a:p>
        </p:txBody>
      </p:sp>
      <p:sp>
        <p:nvSpPr>
          <p:cNvPr id="471078" name="Line 38"/>
          <p:cNvSpPr>
            <a:spLocks noChangeShapeType="1"/>
          </p:cNvSpPr>
          <p:nvPr/>
        </p:nvSpPr>
        <p:spPr bwMode="auto">
          <a:xfrm>
            <a:off x="4824413" y="3649667"/>
            <a:ext cx="2246312" cy="566737"/>
          </a:xfrm>
          <a:prstGeom prst="line">
            <a:avLst/>
          </a:prstGeom>
          <a:noFill/>
          <a:ln w="63500">
            <a:solidFill>
              <a:srgbClr val="00FF00"/>
            </a:solidFill>
            <a:round/>
            <a:headEnd/>
            <a:tailEnd/>
          </a:ln>
        </p:spPr>
        <p:txBody>
          <a:bodyPr/>
          <a:lstStyle/>
          <a:p>
            <a:endParaRPr lang="en-AU"/>
          </a:p>
        </p:txBody>
      </p:sp>
      <p:sp>
        <p:nvSpPr>
          <p:cNvPr id="471079" name="Freeform 39"/>
          <p:cNvSpPr>
            <a:spLocks/>
          </p:cNvSpPr>
          <p:nvPr/>
        </p:nvSpPr>
        <p:spPr bwMode="auto">
          <a:xfrm>
            <a:off x="1543050" y="2454277"/>
            <a:ext cx="7869238" cy="2835275"/>
          </a:xfrm>
          <a:custGeom>
            <a:avLst/>
            <a:gdLst/>
            <a:ahLst/>
            <a:cxnLst>
              <a:cxn ang="0">
                <a:pos x="672" y="288"/>
              </a:cxn>
              <a:cxn ang="0">
                <a:pos x="0" y="288"/>
              </a:cxn>
              <a:cxn ang="0">
                <a:pos x="0" y="0"/>
              </a:cxn>
            </a:cxnLst>
            <a:rect l="0" t="0" r="r" b="b"/>
            <a:pathLst>
              <a:path w="672" h="288">
                <a:moveTo>
                  <a:pt x="672" y="288"/>
                </a:moveTo>
                <a:lnTo>
                  <a:pt x="0" y="288"/>
                </a:lnTo>
                <a:lnTo>
                  <a:pt x="0" y="0"/>
                </a:lnTo>
              </a:path>
            </a:pathLst>
          </a:custGeom>
          <a:noFill/>
          <a:ln w="28575" cap="flat" cmpd="sng">
            <a:solidFill>
              <a:schemeClr val="tx1"/>
            </a:solidFill>
            <a:prstDash val="solid"/>
            <a:round/>
            <a:headEnd/>
            <a:tailEnd/>
          </a:ln>
          <a:effectLst/>
        </p:spPr>
        <p:txBody>
          <a:bodyPr/>
          <a:lstStyle/>
          <a:p>
            <a:endParaRPr lang="en-AU"/>
          </a:p>
        </p:txBody>
      </p:sp>
      <p:sp>
        <p:nvSpPr>
          <p:cNvPr id="471080" name="Rectangle 40"/>
          <p:cNvSpPr>
            <a:spLocks noChangeArrowheads="1"/>
          </p:cNvSpPr>
          <p:nvPr/>
        </p:nvSpPr>
        <p:spPr bwMode="auto">
          <a:xfrm>
            <a:off x="319090" y="260354"/>
            <a:ext cx="9648825" cy="1655763"/>
          </a:xfrm>
          <a:prstGeom prst="rect">
            <a:avLst/>
          </a:prstGeom>
          <a:noFill/>
          <a:ln w="9525">
            <a:noFill/>
            <a:miter lim="800000"/>
            <a:headEnd/>
            <a:tailEnd/>
          </a:ln>
          <a:effectLst/>
        </p:spPr>
        <p:txBody>
          <a:bodyPr/>
          <a:lstStyle/>
          <a:p>
            <a:pPr>
              <a:spcBef>
                <a:spcPct val="0"/>
              </a:spcBef>
              <a:buClrTx/>
              <a:buSzTx/>
              <a:buFontTx/>
              <a:buNone/>
            </a:pPr>
            <a:r>
              <a:rPr lang="en-US" sz="4000" b="1" dirty="0">
                <a:solidFill>
                  <a:srgbClr val="FF9933"/>
                </a:solidFill>
                <a:effectLst/>
              </a:rPr>
              <a:t>Testosterone Levels in the </a:t>
            </a:r>
            <a:endParaRPr lang="en-US" sz="4000" b="1" dirty="0" smtClean="0">
              <a:solidFill>
                <a:srgbClr val="FF9933"/>
              </a:solidFill>
              <a:effectLst/>
            </a:endParaRPr>
          </a:p>
          <a:p>
            <a:pPr>
              <a:spcBef>
                <a:spcPct val="0"/>
              </a:spcBef>
              <a:buClrTx/>
              <a:buSzTx/>
              <a:buFontTx/>
              <a:buNone/>
            </a:pPr>
            <a:r>
              <a:rPr lang="en-US" sz="4000" b="1" dirty="0" smtClean="0">
                <a:solidFill>
                  <a:srgbClr val="FF9933"/>
                </a:solidFill>
                <a:effectLst/>
              </a:rPr>
              <a:t>Ageing Male</a:t>
            </a:r>
            <a:r>
              <a:rPr lang="en-US" sz="4000" b="1" dirty="0">
                <a:solidFill>
                  <a:srgbClr val="FF9933"/>
                </a:solidFill>
                <a:effectLst/>
              </a:rPr>
              <a:t/>
            </a:r>
            <a:br>
              <a:rPr lang="en-US" sz="4000" b="1" dirty="0">
                <a:solidFill>
                  <a:srgbClr val="FF9933"/>
                </a:solidFill>
                <a:effectLst/>
              </a:rPr>
            </a:br>
            <a:r>
              <a:rPr lang="en-US" sz="4000" b="1" dirty="0" smtClean="0">
                <a:solidFill>
                  <a:srgbClr val="FF9933"/>
                </a:solidFill>
                <a:effectLst/>
              </a:rPr>
              <a:t>     </a:t>
            </a:r>
            <a:r>
              <a:rPr lang="en-US" altLang="en-US" sz="3600" b="1" i="1" dirty="0">
                <a:solidFill>
                  <a:srgbClr val="F5F86A"/>
                </a:solidFill>
                <a:effectLst>
                  <a:outerShdw blurRad="38100" dist="38100" dir="2700000" algn="tl">
                    <a:srgbClr val="000000"/>
                  </a:outerShdw>
                </a:effectLst>
              </a:rPr>
              <a:t/>
            </a:r>
            <a:br>
              <a:rPr lang="en-US" altLang="en-US" sz="3600" b="1" i="1" dirty="0">
                <a:solidFill>
                  <a:srgbClr val="F5F86A"/>
                </a:solidFill>
                <a:effectLst>
                  <a:outerShdw blurRad="38100" dist="38100" dir="2700000" algn="tl">
                    <a:srgbClr val="000000"/>
                  </a:outerShdw>
                </a:effectLst>
              </a:rPr>
            </a:br>
            <a:endParaRPr lang="en-US" sz="3600" b="1" i="1" dirty="0">
              <a:solidFill>
                <a:srgbClr val="F5F86A"/>
              </a:solidFill>
              <a:effectLst>
                <a:outerShdw blurRad="38100" dist="38100" dir="2700000" algn="tl">
                  <a:srgbClr val="000000"/>
                </a:outerShdw>
              </a:effectLst>
            </a:endParaRPr>
          </a:p>
        </p:txBody>
      </p:sp>
      <p:sp>
        <p:nvSpPr>
          <p:cNvPr id="471081" name="Text Box 41"/>
          <p:cNvSpPr txBox="1">
            <a:spLocks noChangeArrowheads="1"/>
          </p:cNvSpPr>
          <p:nvPr/>
        </p:nvSpPr>
        <p:spPr bwMode="auto">
          <a:xfrm>
            <a:off x="3375411" y="6237292"/>
            <a:ext cx="6592506" cy="329099"/>
          </a:xfrm>
          <a:prstGeom prst="rect">
            <a:avLst/>
          </a:prstGeom>
          <a:noFill/>
          <a:ln w="9525">
            <a:noFill/>
            <a:miter lim="800000"/>
            <a:headEnd/>
            <a:tailEnd/>
          </a:ln>
          <a:effectLst/>
        </p:spPr>
        <p:txBody>
          <a:bodyPr wrap="square" lIns="92745" tIns="46372" rIns="92745" bIns="46372">
            <a:spAutoFit/>
          </a:bodyPr>
          <a:lstStyle/>
          <a:p>
            <a:pPr>
              <a:lnSpc>
                <a:spcPct val="85000"/>
              </a:lnSpc>
              <a:spcBef>
                <a:spcPct val="50000"/>
              </a:spcBef>
              <a:buClr>
                <a:srgbClr val="FFFF00"/>
              </a:buClr>
              <a:buSzTx/>
              <a:buFont typeface="Wingdings" pitchFamily="2" charset="2"/>
              <a:buNone/>
            </a:pPr>
            <a:r>
              <a:rPr lang="en-US" altLang="en-US" sz="1800" b="1" i="1" dirty="0">
                <a:solidFill>
                  <a:srgbClr val="F5F86A"/>
                </a:solidFill>
                <a:effectLst>
                  <a:outerShdw blurRad="38100" dist="38100" dir="2700000" algn="tl">
                    <a:srgbClr val="000000"/>
                  </a:outerShdw>
                </a:effectLst>
              </a:rPr>
              <a:t>Harman. J </a:t>
            </a:r>
            <a:r>
              <a:rPr lang="en-US" altLang="en-US" sz="1800" b="1" i="1" dirty="0" err="1">
                <a:solidFill>
                  <a:srgbClr val="F5F86A"/>
                </a:solidFill>
                <a:effectLst>
                  <a:outerShdw blurRad="38100" dist="38100" dir="2700000" algn="tl">
                    <a:srgbClr val="000000"/>
                  </a:outerShdw>
                </a:effectLst>
              </a:rPr>
              <a:t>Clin</a:t>
            </a:r>
            <a:r>
              <a:rPr lang="en-US" altLang="en-US" sz="1800" b="1" i="1" dirty="0">
                <a:solidFill>
                  <a:srgbClr val="F5F86A"/>
                </a:solidFill>
                <a:effectLst>
                  <a:outerShdw blurRad="38100" dist="38100" dir="2700000" algn="tl">
                    <a:srgbClr val="000000"/>
                  </a:outerShdw>
                </a:effectLst>
              </a:rPr>
              <a:t> </a:t>
            </a:r>
            <a:r>
              <a:rPr lang="en-US" altLang="en-US" sz="1800" b="1" i="1" dirty="0" err="1">
                <a:solidFill>
                  <a:srgbClr val="F5F86A"/>
                </a:solidFill>
                <a:effectLst>
                  <a:outerShdw blurRad="38100" dist="38100" dir="2700000" algn="tl">
                    <a:srgbClr val="000000"/>
                  </a:outerShdw>
                </a:effectLst>
              </a:rPr>
              <a:t>Endocrinol</a:t>
            </a:r>
            <a:r>
              <a:rPr lang="en-US" altLang="en-US" sz="1800" b="1" i="1" dirty="0">
                <a:solidFill>
                  <a:srgbClr val="F5F86A"/>
                </a:solidFill>
                <a:effectLst>
                  <a:outerShdw blurRad="38100" dist="38100" dir="2700000" algn="tl">
                    <a:srgbClr val="000000"/>
                  </a:outerShdw>
                </a:effectLst>
              </a:rPr>
              <a:t> </a:t>
            </a:r>
            <a:r>
              <a:rPr lang="en-US" altLang="en-US" sz="1800" b="1" i="1" dirty="0" err="1">
                <a:solidFill>
                  <a:srgbClr val="F5F86A"/>
                </a:solidFill>
                <a:effectLst>
                  <a:outerShdw blurRad="38100" dist="38100" dir="2700000" algn="tl">
                    <a:srgbClr val="000000"/>
                  </a:outerShdw>
                </a:effectLst>
              </a:rPr>
              <a:t>Metab</a:t>
            </a:r>
            <a:r>
              <a:rPr lang="en-US" altLang="en-US" sz="1800" b="1" i="1" dirty="0">
                <a:solidFill>
                  <a:srgbClr val="F5F86A"/>
                </a:solidFill>
                <a:effectLst>
                  <a:outerShdw blurRad="38100" dist="38100" dir="2700000" algn="tl">
                    <a:srgbClr val="000000"/>
                  </a:outerShdw>
                </a:effectLst>
              </a:rPr>
              <a:t> 2001.86:724-31.</a:t>
            </a:r>
            <a:r>
              <a:rPr lang="en-AU" altLang="en-US" sz="1800" b="1" i="1" dirty="0">
                <a:solidFill>
                  <a:srgbClr val="F5F86A"/>
                </a:solidFill>
                <a:effectLst>
                  <a:outerShdw blurRad="38100" dist="38100" dir="2700000" algn="tl">
                    <a:srgbClr val="000000"/>
                  </a:outerShdw>
                </a:effectLst>
              </a:rPr>
              <a:t> </a:t>
            </a:r>
            <a:endParaRPr lang="en-US" altLang="en-US" sz="1800" b="1" i="1" dirty="0">
              <a:solidFill>
                <a:srgbClr val="F5F86A"/>
              </a:solidFill>
              <a:effectLst>
                <a:outerShdw blurRad="38100" dist="38100" dir="2700000" algn="tl">
                  <a:srgbClr val="000000"/>
                </a:outerShdw>
              </a:effectLst>
            </a:endParaRPr>
          </a:p>
        </p:txBody>
      </p:sp>
      <p:sp>
        <p:nvSpPr>
          <p:cNvPr id="42" name="TextBox 41"/>
          <p:cNvSpPr txBox="1"/>
          <p:nvPr/>
        </p:nvSpPr>
        <p:spPr>
          <a:xfrm>
            <a:off x="3714740" y="1785928"/>
            <a:ext cx="4196983" cy="1384995"/>
          </a:xfrm>
          <a:prstGeom prst="rect">
            <a:avLst/>
          </a:prstGeom>
          <a:noFill/>
        </p:spPr>
        <p:txBody>
          <a:bodyPr wrap="none" rtlCol="0">
            <a:spAutoFit/>
          </a:bodyPr>
          <a:lstStyle/>
          <a:p>
            <a:pPr algn="ctr"/>
            <a:r>
              <a:rPr lang="en-AU" altLang="en-US" sz="2800" b="1" dirty="0" smtClean="0">
                <a:solidFill>
                  <a:srgbClr val="F5F86A"/>
                </a:solidFill>
              </a:rPr>
              <a:t>Baltimore Longitudinal </a:t>
            </a:r>
          </a:p>
          <a:p>
            <a:pPr algn="ctr"/>
            <a:r>
              <a:rPr lang="en-AU" altLang="en-US" sz="2800" b="1" dirty="0" smtClean="0">
                <a:solidFill>
                  <a:srgbClr val="F5F86A"/>
                </a:solidFill>
              </a:rPr>
              <a:t>Study on Aging</a:t>
            </a:r>
            <a:r>
              <a:rPr lang="en-AU" altLang="en-US" sz="2800" b="1" i="1" u="sng" dirty="0" smtClean="0">
                <a:solidFill>
                  <a:srgbClr val="F5F86A"/>
                </a:solidFill>
              </a:rPr>
              <a:t/>
            </a:r>
            <a:br>
              <a:rPr lang="en-AU" altLang="en-US" sz="2800" b="1" i="1" u="sng" dirty="0" smtClean="0">
                <a:solidFill>
                  <a:srgbClr val="F5F86A"/>
                </a:solidFill>
              </a:rPr>
            </a:br>
            <a:endParaRPr lang="en-AU" sz="28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1_PHI logo">
  <a:themeElements>
    <a:clrScheme name="PHI logo 8">
      <a:dk1>
        <a:srgbClr val="000000"/>
      </a:dk1>
      <a:lt1>
        <a:srgbClr val="FFFFFF"/>
      </a:lt1>
      <a:dk2>
        <a:srgbClr val="0038E1"/>
      </a:dk2>
      <a:lt2>
        <a:srgbClr val="8CF4EA"/>
      </a:lt2>
      <a:accent1>
        <a:srgbClr val="00B7A5"/>
      </a:accent1>
      <a:accent2>
        <a:srgbClr val="D49FFF"/>
      </a:accent2>
      <a:accent3>
        <a:srgbClr val="AAAEEE"/>
      </a:accent3>
      <a:accent4>
        <a:srgbClr val="DADADA"/>
      </a:accent4>
      <a:accent5>
        <a:srgbClr val="AAD8CF"/>
      </a:accent5>
      <a:accent6>
        <a:srgbClr val="C090E7"/>
      </a:accent6>
      <a:hlink>
        <a:srgbClr val="7B00E4"/>
      </a:hlink>
      <a:folHlink>
        <a:srgbClr val="618FFD"/>
      </a:folHlink>
    </a:clrScheme>
    <a:fontScheme name="PHI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BE0E3"/>
        </a:solidFill>
        <a:ln w="2857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rgbClr val="BBE0E3"/>
        </a:solidFill>
        <a:ln w="2857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0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PHI log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HI log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HI log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HI log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HI log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HI log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HI log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HI logo 8">
        <a:dk1>
          <a:srgbClr val="000000"/>
        </a:dk1>
        <a:lt1>
          <a:srgbClr val="FFFFFF"/>
        </a:lt1>
        <a:dk2>
          <a:srgbClr val="0038E1"/>
        </a:dk2>
        <a:lt2>
          <a:srgbClr val="8CF4EA"/>
        </a:lt2>
        <a:accent1>
          <a:srgbClr val="00B7A5"/>
        </a:accent1>
        <a:accent2>
          <a:srgbClr val="D49FFF"/>
        </a:accent2>
        <a:accent3>
          <a:srgbClr val="AAAEEE"/>
        </a:accent3>
        <a:accent4>
          <a:srgbClr val="DADADA"/>
        </a:accent4>
        <a:accent5>
          <a:srgbClr val="AAD8CF"/>
        </a:accent5>
        <a:accent6>
          <a:srgbClr val="C090E7"/>
        </a:accent6>
        <a:hlink>
          <a:srgbClr val="7B00E4"/>
        </a:hlink>
        <a:folHlink>
          <a:srgbClr val="618FF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PHIMR">
  <a:themeElements>
    <a:clrScheme name="">
      <a:dk1>
        <a:srgbClr val="000000"/>
      </a:dk1>
      <a:lt1>
        <a:srgbClr val="FFFFFF"/>
      </a:lt1>
      <a:dk2>
        <a:srgbClr val="0038E1"/>
      </a:dk2>
      <a:lt2>
        <a:srgbClr val="8CF4EA"/>
      </a:lt2>
      <a:accent1>
        <a:srgbClr val="00B7A5"/>
      </a:accent1>
      <a:accent2>
        <a:srgbClr val="D49FFF"/>
      </a:accent2>
      <a:accent3>
        <a:srgbClr val="AAAEEE"/>
      </a:accent3>
      <a:accent4>
        <a:srgbClr val="DADADA"/>
      </a:accent4>
      <a:accent5>
        <a:srgbClr val="AAD8CF"/>
      </a:accent5>
      <a:accent6>
        <a:srgbClr val="C090E7"/>
      </a:accent6>
      <a:hlink>
        <a:srgbClr val="7B00E4"/>
      </a:hlink>
      <a:folHlink>
        <a:srgbClr val="618FFD"/>
      </a:folHlink>
    </a:clrScheme>
    <a:fontScheme name="PHIMR">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rgbClr val="2AC0FF"/>
          </a:buClr>
          <a:buSzPct val="75000"/>
          <a:buFont typeface="Monotype Sorts" pitchFamily="2" charset="2"/>
          <a:buChar char="l"/>
          <a:tabLst/>
          <a:defRPr kumimoji="0" lang="en-AU" sz="28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rgbClr val="2AC0FF"/>
          </a:buClr>
          <a:buSzPct val="75000"/>
          <a:buFont typeface="Monotype Sorts" pitchFamily="2" charset="2"/>
          <a:buChar char="l"/>
          <a:tabLst/>
          <a:defRPr kumimoji="0" lang="en-AU" sz="2800" b="1"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PHIMR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HIMR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HIMR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HIMR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HIMR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HIMR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HIMR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6_PHI logo">
  <a:themeElements>
    <a:clrScheme name="PHI logo 8">
      <a:dk1>
        <a:srgbClr val="000000"/>
      </a:dk1>
      <a:lt1>
        <a:srgbClr val="FFFFFF"/>
      </a:lt1>
      <a:dk2>
        <a:srgbClr val="0038E1"/>
      </a:dk2>
      <a:lt2>
        <a:srgbClr val="8CF4EA"/>
      </a:lt2>
      <a:accent1>
        <a:srgbClr val="00B7A5"/>
      </a:accent1>
      <a:accent2>
        <a:srgbClr val="D49FFF"/>
      </a:accent2>
      <a:accent3>
        <a:srgbClr val="AAAEEE"/>
      </a:accent3>
      <a:accent4>
        <a:srgbClr val="DADADA"/>
      </a:accent4>
      <a:accent5>
        <a:srgbClr val="AAD8CF"/>
      </a:accent5>
      <a:accent6>
        <a:srgbClr val="C090E7"/>
      </a:accent6>
      <a:hlink>
        <a:srgbClr val="7B00E4"/>
      </a:hlink>
      <a:folHlink>
        <a:srgbClr val="618FFD"/>
      </a:folHlink>
    </a:clrScheme>
    <a:fontScheme name="PHI log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rgbClr val="2AC0FF"/>
          </a:buClr>
          <a:buSzPct val="75000"/>
          <a:buFont typeface="Monotype Sorts"/>
          <a:buChar char="l"/>
          <a:tabLst/>
          <a:defRPr kumimoji="0" lang="en-AU" sz="2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0" fontAlgn="base" latinLnBrk="0" hangingPunct="0">
          <a:lnSpc>
            <a:spcPct val="100000"/>
          </a:lnSpc>
          <a:spcBef>
            <a:spcPct val="20000"/>
          </a:spcBef>
          <a:spcAft>
            <a:spcPct val="0"/>
          </a:spcAft>
          <a:buClr>
            <a:srgbClr val="2AC0FF"/>
          </a:buClr>
          <a:buSzPct val="75000"/>
          <a:buFont typeface="Monotype Sorts"/>
          <a:buChar char="l"/>
          <a:tabLst/>
          <a:defRPr kumimoji="0" lang="en-AU" sz="2800" b="0" i="0" u="none" strike="noStrike" cap="none" normalizeH="0" baseline="0" smtClean="0">
            <a:ln>
              <a:noFill/>
            </a:ln>
            <a:solidFill>
              <a:schemeClr val="tx1"/>
            </a:solidFill>
            <a:effectLst>
              <a:outerShdw blurRad="38100" dist="38100" dir="2700000" algn="tl">
                <a:srgbClr val="000000">
                  <a:alpha val="43137"/>
                </a:srgbClr>
              </a:outerShdw>
            </a:effectLst>
            <a:latin typeface="Arial" pitchFamily="34" charset="0"/>
          </a:defRPr>
        </a:defPPr>
      </a:lstStyle>
    </a:lnDef>
  </a:objectDefaults>
  <a:extraClrSchemeLst>
    <a:extraClrScheme>
      <a:clrScheme name="PHI log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HI log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HI log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HI log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HI log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HI log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HI log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PHI logo 8">
        <a:dk1>
          <a:srgbClr val="000000"/>
        </a:dk1>
        <a:lt1>
          <a:srgbClr val="FFFFFF"/>
        </a:lt1>
        <a:dk2>
          <a:srgbClr val="0038E1"/>
        </a:dk2>
        <a:lt2>
          <a:srgbClr val="8CF4EA"/>
        </a:lt2>
        <a:accent1>
          <a:srgbClr val="00B7A5"/>
        </a:accent1>
        <a:accent2>
          <a:srgbClr val="D49FFF"/>
        </a:accent2>
        <a:accent3>
          <a:srgbClr val="AAAEEE"/>
        </a:accent3>
        <a:accent4>
          <a:srgbClr val="DADADA"/>
        </a:accent4>
        <a:accent5>
          <a:srgbClr val="AAD8CF"/>
        </a:accent5>
        <a:accent6>
          <a:srgbClr val="C090E7"/>
        </a:accent6>
        <a:hlink>
          <a:srgbClr val="7B00E4"/>
        </a:hlink>
        <a:folHlink>
          <a:srgbClr val="618FFD"/>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4DM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HIV and the Body template 2010a</Template>
  <TotalTime>4619</TotalTime>
  <Words>1685</Words>
  <Application>Microsoft Office PowerPoint</Application>
  <PresentationFormat>35mm Slides</PresentationFormat>
  <Paragraphs>375</Paragraphs>
  <Slides>28</Slides>
  <Notes>12</Notes>
  <HiddenSlides>0</HiddenSlides>
  <MMClips>0</MMClips>
  <ScaleCrop>false</ScaleCrop>
  <HeadingPairs>
    <vt:vector size="6" baseType="variant">
      <vt:variant>
        <vt:lpstr>Theme</vt:lpstr>
      </vt:variant>
      <vt:variant>
        <vt:i4>5</vt:i4>
      </vt:variant>
      <vt:variant>
        <vt:lpstr>Embedded OLE Servers</vt:lpstr>
      </vt:variant>
      <vt:variant>
        <vt:i4>3</vt:i4>
      </vt:variant>
      <vt:variant>
        <vt:lpstr>Slide Titles</vt:lpstr>
      </vt:variant>
      <vt:variant>
        <vt:i4>28</vt:i4>
      </vt:variant>
    </vt:vector>
  </HeadingPairs>
  <TitlesOfParts>
    <vt:vector size="36" baseType="lpstr">
      <vt:lpstr>1_PHI logo</vt:lpstr>
      <vt:lpstr>PHIMR</vt:lpstr>
      <vt:lpstr>6_PHI logo</vt:lpstr>
      <vt:lpstr>T4DM template</vt:lpstr>
      <vt:lpstr>Office Theme</vt:lpstr>
      <vt:lpstr>Prism Project</vt:lpstr>
      <vt:lpstr>SPW 11.0 Graph</vt:lpstr>
      <vt:lpstr>Prism 4</vt:lpstr>
      <vt:lpstr>Who Needs Androgen  Replacement?</vt:lpstr>
      <vt:lpstr>Black &amp; White...........................Grey</vt:lpstr>
      <vt:lpstr>Identifying Men with Testosterone Deficiency  </vt:lpstr>
      <vt:lpstr>Men at Risk for Testosterone Deficiency</vt:lpstr>
      <vt:lpstr>Slide 5</vt:lpstr>
      <vt:lpstr>Clinical Features of Testosterone Deficiency</vt:lpstr>
      <vt:lpstr>Approved Indications for  Testosterone Rx with Androgen Deficiency</vt:lpstr>
      <vt:lpstr>Treatment Regimens</vt:lpstr>
      <vt:lpstr>Slide 9</vt:lpstr>
      <vt:lpstr>Distribution of Mean Testosterone Levels in Men as a Function of Adiposity </vt:lpstr>
      <vt:lpstr>Slide 11</vt:lpstr>
      <vt:lpstr>Serum testosterone, dihydrotestosterone and estradiol concentrations in older men self-reporting very good health: the healthy man study.           Sartorius et al. Clin Endocrinol 2012 77(5):755-63.   </vt:lpstr>
      <vt:lpstr>Approved Indications for Testosterone Therapy</vt:lpstr>
      <vt:lpstr>Slide 14</vt:lpstr>
      <vt:lpstr>Variability in Testosterone Levels                      Allan et al. Int J Androl 2010 e-pub May 19 </vt:lpstr>
      <vt:lpstr>Testosterone and Ageing </vt:lpstr>
      <vt:lpstr>Testosterone Treatment of Older Men: Randomized Controlled Trials </vt:lpstr>
      <vt:lpstr>Cardio-Metabolic Effects of  Testosterone Therapy </vt:lpstr>
      <vt:lpstr>Testosterone Therapy and Body Composition  </vt:lpstr>
      <vt:lpstr>Double-blind, randomised, placebo-controlled multicentre study</vt:lpstr>
      <vt:lpstr>Do Androgens have a Detrimental Effect on the Cardiovascular System? </vt:lpstr>
      <vt:lpstr>Adverse Events Associated with Testosterone Administration Basaria 2010. NEJM.363:109-122               </vt:lpstr>
      <vt:lpstr>Adverse Events Associated with Testosterone Administration Basaria 2010. NEJM.363:109-122               </vt:lpstr>
      <vt:lpstr>Retrospective Cohort Studies</vt:lpstr>
      <vt:lpstr>Testosterone Treatment and Mortality in Men with Low Testosterone Levels                     Shores. JCEM 2012.97:2050–2058. </vt:lpstr>
      <vt:lpstr>Risks of Testosterone Treatment? </vt:lpstr>
      <vt:lpstr>Androgen Deprivation  Therapy in Prostate Cancer</vt:lpstr>
      <vt:lpstr>Education for our Community</vt:lpstr>
    </vt:vector>
  </TitlesOfParts>
  <Company>Australasian Society for HIV Medicine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steven.thorne</dc:creator>
  <cp:lastModifiedBy>norbury</cp:lastModifiedBy>
  <cp:revision>311</cp:revision>
  <dcterms:created xsi:type="dcterms:W3CDTF">2013-07-30T01:29:50Z</dcterms:created>
  <dcterms:modified xsi:type="dcterms:W3CDTF">2015-08-02T09:35:33Z</dcterms:modified>
</cp:coreProperties>
</file>